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37"/>
  </p:notesMasterIdLst>
  <p:handoutMasterIdLst>
    <p:handoutMasterId r:id="rId38"/>
  </p:handoutMasterIdLst>
  <p:sldIdLst>
    <p:sldId id="256" r:id="rId2"/>
    <p:sldId id="285" r:id="rId3"/>
    <p:sldId id="294" r:id="rId4"/>
    <p:sldId id="257" r:id="rId5"/>
    <p:sldId id="284" r:id="rId6"/>
    <p:sldId id="275" r:id="rId7"/>
    <p:sldId id="287" r:id="rId8"/>
    <p:sldId id="258" r:id="rId9"/>
    <p:sldId id="259" r:id="rId10"/>
    <p:sldId id="260" r:id="rId11"/>
    <p:sldId id="261" r:id="rId12"/>
    <p:sldId id="262" r:id="rId13"/>
    <p:sldId id="263" r:id="rId14"/>
    <p:sldId id="264" r:id="rId15"/>
    <p:sldId id="267" r:id="rId16"/>
    <p:sldId id="268" r:id="rId17"/>
    <p:sldId id="269" r:id="rId18"/>
    <p:sldId id="270" r:id="rId19"/>
    <p:sldId id="271" r:id="rId20"/>
    <p:sldId id="265" r:id="rId21"/>
    <p:sldId id="266" r:id="rId22"/>
    <p:sldId id="276" r:id="rId23"/>
    <p:sldId id="277" r:id="rId24"/>
    <p:sldId id="272" r:id="rId25"/>
    <p:sldId id="273" r:id="rId26"/>
    <p:sldId id="278" r:id="rId27"/>
    <p:sldId id="281" r:id="rId28"/>
    <p:sldId id="282" r:id="rId29"/>
    <p:sldId id="296" r:id="rId30"/>
    <p:sldId id="288" r:id="rId31"/>
    <p:sldId id="289" r:id="rId32"/>
    <p:sldId id="290" r:id="rId33"/>
    <p:sldId id="292" r:id="rId34"/>
    <p:sldId id="293" r:id="rId35"/>
    <p:sldId id="295" r:id="rId36"/>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56" autoAdjust="0"/>
  </p:normalViewPr>
  <p:slideViewPr>
    <p:cSldViewPr>
      <p:cViewPr varScale="1">
        <p:scale>
          <a:sx n="62" d="100"/>
          <a:sy n="62" d="100"/>
        </p:scale>
        <p:origin x="960" y="66"/>
      </p:cViewPr>
      <p:guideLst>
        <p:guide orient="horz" pos="2160"/>
        <p:guide pos="2880"/>
      </p:guideLst>
    </p:cSldViewPr>
  </p:slideViewPr>
  <p:outlineViewPr>
    <p:cViewPr>
      <p:scale>
        <a:sx n="33" d="100"/>
        <a:sy n="33" d="100"/>
      </p:scale>
      <p:origin x="54" y="64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517CA35E-83AC-4EE4-833B-29AEE33BF23D}" type="datetimeFigureOut">
              <a:rPr lang="en-IN" smtClean="0"/>
              <a:pPr/>
              <a:t>03-03-2021</a:t>
            </a:fld>
            <a:endParaRPr lang="en-IN"/>
          </a:p>
        </p:txBody>
      </p:sp>
      <p:sp>
        <p:nvSpPr>
          <p:cNvPr id="4" name="Footer Placeholder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C619C7D6-9EAD-45E5-8EF2-FCF2D0F9B468}" type="slidenum">
              <a:rPr lang="en-IN" smtClean="0"/>
              <a:pPr/>
              <a:t>‹#›</a:t>
            </a:fld>
            <a:endParaRPr lang="en-IN"/>
          </a:p>
        </p:txBody>
      </p:sp>
    </p:spTree>
    <p:extLst>
      <p:ext uri="{BB962C8B-B14F-4D97-AF65-F5344CB8AC3E}">
        <p14:creationId xmlns:p14="http://schemas.microsoft.com/office/powerpoint/2010/main" val="3638001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9EDA063F-7227-4161-BB35-2508145B1107}" type="datetimeFigureOut">
              <a:rPr lang="en-IN" smtClean="0"/>
              <a:pPr/>
              <a:t>03-03-2021</a:t>
            </a:fld>
            <a:endParaRPr lang="en-IN"/>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46703CA3-D3B7-49F0-A6F1-630BBD02D61A}" type="slidenum">
              <a:rPr lang="en-IN" smtClean="0"/>
              <a:pPr/>
              <a:t>‹#›</a:t>
            </a:fld>
            <a:endParaRPr lang="en-IN"/>
          </a:p>
        </p:txBody>
      </p:sp>
    </p:spTree>
    <p:extLst>
      <p:ext uri="{BB962C8B-B14F-4D97-AF65-F5344CB8AC3E}">
        <p14:creationId xmlns:p14="http://schemas.microsoft.com/office/powerpoint/2010/main" val="184462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6703CA3-D3B7-49F0-A6F1-630BBD02D61A}" type="slidenum">
              <a:rPr lang="en-IN" smtClean="0"/>
              <a:pPr/>
              <a:t>28</a:t>
            </a:fld>
            <a:endParaRPr lang="en-IN"/>
          </a:p>
        </p:txBody>
      </p:sp>
    </p:spTree>
    <p:extLst>
      <p:ext uri="{BB962C8B-B14F-4D97-AF65-F5344CB8AC3E}">
        <p14:creationId xmlns:p14="http://schemas.microsoft.com/office/powerpoint/2010/main" val="1911986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3/3/2021</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spd="med">
    <p:newsflash/>
  </p:transition>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1387737"/>
            <a:ext cx="8143931" cy="1731982"/>
          </a:xfrm>
        </p:spPr>
        <p:txBody>
          <a:bodyPr>
            <a:noAutofit/>
          </a:bodyPr>
          <a:lstStyle/>
          <a:p>
            <a:r>
              <a:rPr lang="en-IN" sz="13800" b="1" i="1" spc="300" dirty="0">
                <a:effectLst>
                  <a:outerShdw blurRad="38100" dist="38100" dir="2700000" algn="tl">
                    <a:srgbClr val="000000">
                      <a:alpha val="43137"/>
                    </a:srgbClr>
                  </a:outerShdw>
                </a:effectLst>
              </a:rPr>
              <a:t>Adoption</a:t>
            </a:r>
          </a:p>
        </p:txBody>
      </p:sp>
      <p:sp>
        <p:nvSpPr>
          <p:cNvPr id="3" name="Subtitle 2"/>
          <p:cNvSpPr>
            <a:spLocks noGrp="1"/>
          </p:cNvSpPr>
          <p:nvPr>
            <p:ph type="subTitle" idx="1"/>
          </p:nvPr>
        </p:nvSpPr>
        <p:spPr>
          <a:xfrm>
            <a:off x="1447800" y="4267200"/>
            <a:ext cx="6400800" cy="762000"/>
          </a:xfrm>
        </p:spPr>
        <p:txBody>
          <a:bodyPr>
            <a:noAutofit/>
          </a:bodyPr>
          <a:lstStyle/>
          <a:p>
            <a:pPr algn="r"/>
            <a:r>
              <a:rPr lang="en-IN" sz="2400" dirty="0"/>
              <a:t>Presentation By:</a:t>
            </a:r>
          </a:p>
          <a:p>
            <a:pPr algn="r"/>
            <a:r>
              <a:rPr lang="en-IN" sz="2400" dirty="0"/>
              <a:t>Merina Elizabeth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505200"/>
            <a:ext cx="3429000" cy="29717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67690589"/>
      </p:ext>
    </p:extLst>
  </p:cSld>
  <p:clrMapOvr>
    <a:masterClrMapping/>
  </p:clrMapOvr>
  <p:transition spd="med">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438400"/>
            <a:ext cx="2386995" cy="40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458308"/>
            <a:ext cx="8039466" cy="25146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871" y="4161351"/>
            <a:ext cx="7658466" cy="568325"/>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108" y="1371600"/>
            <a:ext cx="8010158" cy="2116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219760"/>
      </p:ext>
    </p:extLst>
  </p:cSld>
  <p:clrMapOvr>
    <a:masterClrMapping/>
  </p:clrMapOvr>
  <p:transition spd="med">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62000" y="1066800"/>
            <a:ext cx="7391400" cy="6172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pPr lvl="0" algn="l"/>
            <a:r>
              <a:rPr lang="en-US" sz="2800" b="1" dirty="0">
                <a:solidFill>
                  <a:schemeClr val="tx1"/>
                </a:solidFill>
                <a:latin typeface="Times New Roman" pitchFamily="18" charset="0"/>
                <a:ea typeface="Times New Roman" pitchFamily="18" charset="0"/>
                <a:cs typeface="Times New Roman" pitchFamily="18" charset="0"/>
              </a:rPr>
              <a:t>STEP-4</a:t>
            </a:r>
            <a:endParaRPr lang="en-IN" sz="2800" dirty="0"/>
          </a:p>
        </p:txBody>
      </p:sp>
    </p:spTree>
    <p:extLst>
      <p:ext uri="{BB962C8B-B14F-4D97-AF65-F5344CB8AC3E}">
        <p14:creationId xmlns:p14="http://schemas.microsoft.com/office/powerpoint/2010/main" val="3663396302"/>
      </p:ext>
    </p:extLst>
  </p:cSld>
  <p:clrMapOvr>
    <a:masterClrMapping/>
  </p:clrMapOvr>
  <p:transition spd="med">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77400" cy="6857999"/>
          </a:xfrm>
          <a:prstGeom prst="rect">
            <a:avLst/>
          </a:prstGeom>
        </p:spPr>
      </p:pic>
    </p:spTree>
    <p:extLst>
      <p:ext uri="{BB962C8B-B14F-4D97-AF65-F5344CB8AC3E}">
        <p14:creationId xmlns:p14="http://schemas.microsoft.com/office/powerpoint/2010/main" val="922161290"/>
      </p:ext>
    </p:extLst>
  </p:cSld>
  <p:clrMapOvr>
    <a:masterClrMapping/>
  </p:clrMapOvr>
  <p:transition spd="med">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8959623"/>
      </p:ext>
    </p:extLst>
  </p:cSld>
  <p:clrMapOvr>
    <a:masterClrMapping/>
  </p:clrMapOvr>
  <p:transition spd="med">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5939716"/>
      </p:ext>
    </p:extLst>
  </p:cSld>
  <p:clrMapOvr>
    <a:masterClrMapping/>
  </p:clrMapOvr>
  <p:transition spd="med">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553199"/>
          </a:xfrm>
          <a:prstGeom prst="rect">
            <a:avLst/>
          </a:prstGeom>
        </p:spPr>
      </p:pic>
    </p:spTree>
    <p:extLst>
      <p:ext uri="{BB962C8B-B14F-4D97-AF65-F5344CB8AC3E}">
        <p14:creationId xmlns:p14="http://schemas.microsoft.com/office/powerpoint/2010/main" val="2173166011"/>
      </p:ext>
    </p:extLst>
  </p:cSld>
  <p:clrMapOvr>
    <a:masterClrMapping/>
  </p:clrMapOvr>
  <p:transition spd="med">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35" y="-15240"/>
            <a:ext cx="8991600" cy="6740307"/>
          </a:xfrm>
          <a:prstGeom prst="rect">
            <a:avLst/>
          </a:prstGeom>
        </p:spPr>
        <p:txBody>
          <a:bodyPr wrap="square">
            <a:spAutoFit/>
          </a:bodyPr>
          <a:lstStyle/>
          <a:p>
            <a:endParaRPr lang="en-IN" sz="5400" b="1" dirty="0"/>
          </a:p>
          <a:p>
            <a:pPr algn="ctr"/>
            <a:r>
              <a:rPr lang="en-IN" sz="5400" b="1" dirty="0">
                <a:solidFill>
                  <a:schemeClr val="accent2">
                    <a:lumMod val="50000"/>
                  </a:schemeClr>
                </a:solidFill>
                <a:effectLst>
                  <a:outerShdw blurRad="38100" dist="38100" dir="2700000" algn="tl">
                    <a:srgbClr val="000000">
                      <a:alpha val="43137"/>
                    </a:srgbClr>
                  </a:outerShdw>
                </a:effectLst>
              </a:rPr>
              <a:t>VERY IMPORTANT </a:t>
            </a:r>
          </a:p>
          <a:p>
            <a:endParaRPr lang="en-IN" sz="5400" b="1" dirty="0">
              <a:solidFill>
                <a:schemeClr val="accent2">
                  <a:lumMod val="50000"/>
                </a:schemeClr>
              </a:solidFill>
              <a:effectLst>
                <a:outerShdw blurRad="38100" dist="38100" dir="2700000" algn="tl">
                  <a:srgbClr val="000000">
                    <a:alpha val="43137"/>
                  </a:srgbClr>
                </a:outerShdw>
              </a:effectLst>
            </a:endParaRPr>
          </a:p>
          <a:p>
            <a:r>
              <a:rPr lang="en-IN" sz="5400" b="1" dirty="0">
                <a:solidFill>
                  <a:schemeClr val="accent2">
                    <a:lumMod val="50000"/>
                  </a:schemeClr>
                </a:solidFill>
                <a:effectLst>
                  <a:outerShdw blurRad="38100" dist="38100" dir="2700000" algn="tl">
                    <a:srgbClr val="000000">
                      <a:alpha val="43137"/>
                    </a:srgbClr>
                  </a:outerShdw>
                </a:effectLst>
              </a:rPr>
              <a:t>You are requested to upload the following documents by 30 Days, otherwise your registration shall be cancelled</a:t>
            </a:r>
          </a:p>
        </p:txBody>
      </p:sp>
    </p:spTree>
    <p:extLst>
      <p:ext uri="{BB962C8B-B14F-4D97-AF65-F5344CB8AC3E}">
        <p14:creationId xmlns:p14="http://schemas.microsoft.com/office/powerpoint/2010/main" val="3097738891"/>
      </p:ext>
    </p:extLst>
  </p:cSld>
  <p:clrMapOvr>
    <a:masterClrMapping/>
  </p:clrMapOvr>
  <p:transition spd="med">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01862"/>
          </a:xfrm>
          <a:prstGeom prst="rect">
            <a:avLst/>
          </a:prstGeom>
        </p:spPr>
        <p:txBody>
          <a:bodyPr wrap="square">
            <a:spAutoFit/>
          </a:bodyPr>
          <a:lstStyle/>
          <a:p>
            <a:pPr lvl="0"/>
            <a:endParaRPr lang="en-US" b="1" i="1" u="sng" cap="all" dirty="0">
              <a:effectLst>
                <a:outerShdw blurRad="38100" dist="38100" dir="2700000" algn="tl">
                  <a:srgbClr val="000000">
                    <a:alpha val="43137"/>
                  </a:srgbClr>
                </a:outerShdw>
              </a:effectLst>
            </a:endParaRPr>
          </a:p>
          <a:p>
            <a:pPr lvl="0" algn="ctr"/>
            <a:r>
              <a:rPr lang="en-US" sz="3200" b="1" i="1" u="sng" cap="all" dirty="0">
                <a:solidFill>
                  <a:schemeClr val="accent2">
                    <a:lumMod val="50000"/>
                  </a:schemeClr>
                </a:solidFill>
                <a:effectLst>
                  <a:outerShdw blurRad="38100" dist="38100" dir="2700000" algn="tl">
                    <a:srgbClr val="000000">
                      <a:alpha val="43137"/>
                    </a:srgbClr>
                  </a:outerShdw>
                </a:effectLst>
              </a:rPr>
              <a:t>Documents required for </a:t>
            </a:r>
          </a:p>
          <a:p>
            <a:pPr lvl="0" algn="ctr"/>
            <a:r>
              <a:rPr lang="en-US" sz="3200" b="1" i="1" u="sng" cap="all" dirty="0">
                <a:solidFill>
                  <a:schemeClr val="accent2">
                    <a:lumMod val="50000"/>
                  </a:schemeClr>
                </a:solidFill>
                <a:effectLst>
                  <a:outerShdw blurRad="38100" dist="38100" dir="2700000" algn="tl">
                    <a:srgbClr val="000000">
                      <a:alpha val="43137"/>
                    </a:srgbClr>
                  </a:outerShdw>
                </a:effectLst>
              </a:rPr>
              <a:t>in-country adoption</a:t>
            </a:r>
          </a:p>
          <a:p>
            <a:pPr lvl="0"/>
            <a:endParaRPr lang="en-US" b="1" i="1" u="sng" cap="all" dirty="0">
              <a:solidFill>
                <a:schemeClr val="accent2">
                  <a:lumMod val="50000"/>
                </a:schemeClr>
              </a:solidFill>
              <a:effectLst>
                <a:outerShdw blurRad="38100" dist="38100" dir="2700000" algn="tl">
                  <a:srgbClr val="000000">
                    <a:alpha val="43137"/>
                  </a:srgbClr>
                </a:outerShdw>
              </a:effectLst>
            </a:endParaRPr>
          </a:p>
          <a:p>
            <a:pPr lvl="0"/>
            <a:endParaRPr lang="en-US" b="1" i="1" u="sng" cap="all" dirty="0">
              <a:solidFill>
                <a:schemeClr val="accent2">
                  <a:lumMod val="50000"/>
                </a:schemeClr>
              </a:solidFill>
              <a:effectLst>
                <a:outerShdw blurRad="38100" dist="38100" dir="2700000" algn="tl">
                  <a:srgbClr val="000000">
                    <a:alpha val="43137"/>
                  </a:srgbClr>
                </a:outerShdw>
              </a:effectLst>
            </a:endParaRPr>
          </a:p>
          <a:p>
            <a:pPr lvl="0"/>
            <a:endParaRPr lang="en-US" b="1" i="1" u="sng" cap="all" dirty="0">
              <a:solidFill>
                <a:schemeClr val="accent2">
                  <a:lumMod val="50000"/>
                </a:schemeClr>
              </a:solidFill>
              <a:effectLst>
                <a:outerShdw blurRad="38100" dist="38100" dir="2700000" algn="tl">
                  <a:srgbClr val="000000">
                    <a:alpha val="43137"/>
                  </a:srgbClr>
                </a:outerShdw>
              </a:effectLst>
            </a:endParaRPr>
          </a:p>
          <a:p>
            <a:pPr lvl="0"/>
            <a:endParaRPr lang="en-US" b="1" i="1" u="sng" cap="all" dirty="0">
              <a:solidFill>
                <a:schemeClr val="accent2">
                  <a:lumMod val="50000"/>
                </a:schemeClr>
              </a:solidFill>
              <a:effectLst>
                <a:outerShdw blurRad="38100" dist="38100" dir="2700000" algn="tl">
                  <a:srgbClr val="000000">
                    <a:alpha val="43137"/>
                  </a:srgbClr>
                </a:outerShdw>
              </a:effectLst>
            </a:endParaRPr>
          </a:p>
          <a:p>
            <a:pPr lvl="0"/>
            <a:endParaRPr lang="en-US" b="1" i="1" u="sng" cap="all" dirty="0">
              <a:solidFill>
                <a:schemeClr val="accent2">
                  <a:lumMod val="50000"/>
                </a:schemeClr>
              </a:solidFill>
              <a:effectLst>
                <a:outerShdw blurRad="38100" dist="38100" dir="2700000" algn="tl">
                  <a:srgbClr val="000000">
                    <a:alpha val="43137"/>
                  </a:srgbClr>
                </a:outerShdw>
              </a:effectLst>
            </a:endParaRPr>
          </a:p>
          <a:p>
            <a:pPr marL="342900" lvl="0" indent="-342900">
              <a:buFont typeface="Wingdings" pitchFamily="2" charset="2"/>
              <a:buChar char="Ø"/>
            </a:pPr>
            <a:r>
              <a:rPr lang="en-US" sz="2400" b="1" u="sng" dirty="0">
                <a:solidFill>
                  <a:schemeClr val="accent2">
                    <a:lumMod val="50000"/>
                  </a:schemeClr>
                </a:solidFill>
              </a:rPr>
              <a:t>Proof of Identity</a:t>
            </a:r>
            <a:r>
              <a:rPr lang="en-US" sz="2400" b="1" dirty="0">
                <a:solidFill>
                  <a:schemeClr val="accent2">
                    <a:lumMod val="50000"/>
                  </a:schemeClr>
                </a:solidFill>
              </a:rPr>
              <a:t>: PAN Card &amp; AADHAR Card</a:t>
            </a:r>
            <a:endParaRPr lang="en-IN" sz="2400" dirty="0">
              <a:solidFill>
                <a:schemeClr val="accent2">
                  <a:lumMod val="50000"/>
                </a:schemeClr>
              </a:solidFill>
            </a:endParaRPr>
          </a:p>
          <a:p>
            <a:pPr marL="342900" lvl="0" indent="-342900">
              <a:buFont typeface="Wingdings" pitchFamily="2" charset="2"/>
              <a:buChar char="Ø"/>
            </a:pPr>
            <a:r>
              <a:rPr lang="en-US" sz="2400" b="1" u="sng" dirty="0">
                <a:solidFill>
                  <a:schemeClr val="accent2">
                    <a:lumMod val="50000"/>
                  </a:schemeClr>
                </a:solidFill>
              </a:rPr>
              <a:t>Proof of address:</a:t>
            </a:r>
            <a:r>
              <a:rPr lang="en-US" sz="2400" dirty="0">
                <a:solidFill>
                  <a:schemeClr val="accent2">
                    <a:lumMod val="50000"/>
                  </a:schemeClr>
                </a:solidFill>
              </a:rPr>
              <a:t> AADHAR Card</a:t>
            </a:r>
            <a:endParaRPr lang="en-IN" sz="2400" dirty="0">
              <a:solidFill>
                <a:schemeClr val="accent2">
                  <a:lumMod val="50000"/>
                </a:schemeClr>
              </a:solidFill>
            </a:endParaRPr>
          </a:p>
          <a:p>
            <a:pPr marL="342900" lvl="0" indent="-342900">
              <a:buFont typeface="Wingdings" pitchFamily="2" charset="2"/>
              <a:buChar char="Ø"/>
            </a:pPr>
            <a:r>
              <a:rPr lang="en-US" sz="2400" b="1" u="sng" dirty="0">
                <a:solidFill>
                  <a:schemeClr val="accent2">
                    <a:lumMod val="50000"/>
                  </a:schemeClr>
                </a:solidFill>
              </a:rPr>
              <a:t>Proof of Birth: </a:t>
            </a:r>
            <a:r>
              <a:rPr lang="en-US" sz="2400" dirty="0">
                <a:solidFill>
                  <a:schemeClr val="accent2">
                    <a:lumMod val="50000"/>
                  </a:schemeClr>
                </a:solidFill>
              </a:rPr>
              <a:t>SSLC Certificate</a:t>
            </a:r>
            <a:endParaRPr lang="en-IN" sz="2400" dirty="0">
              <a:solidFill>
                <a:schemeClr val="accent2">
                  <a:lumMod val="50000"/>
                </a:schemeClr>
              </a:solidFill>
            </a:endParaRPr>
          </a:p>
          <a:p>
            <a:pPr marL="342900" lvl="0" indent="-342900">
              <a:buFont typeface="Wingdings" pitchFamily="2" charset="2"/>
              <a:buChar char="Ø"/>
            </a:pPr>
            <a:r>
              <a:rPr lang="en-US" sz="2400" b="1" u="sng" dirty="0">
                <a:solidFill>
                  <a:schemeClr val="accent2">
                    <a:lumMod val="50000"/>
                  </a:schemeClr>
                </a:solidFill>
              </a:rPr>
              <a:t>Educational Certificates</a:t>
            </a:r>
            <a:endParaRPr lang="en-IN" sz="2400" dirty="0">
              <a:solidFill>
                <a:schemeClr val="accent2">
                  <a:lumMod val="50000"/>
                </a:schemeClr>
              </a:solidFill>
            </a:endParaRPr>
          </a:p>
          <a:p>
            <a:pPr marL="342900" lvl="0" indent="-342900">
              <a:buFont typeface="Wingdings" pitchFamily="2" charset="2"/>
              <a:buChar char="Ø"/>
            </a:pPr>
            <a:r>
              <a:rPr lang="en-US" sz="2400" b="1" u="sng" dirty="0">
                <a:solidFill>
                  <a:schemeClr val="accent2">
                    <a:lumMod val="50000"/>
                  </a:schemeClr>
                </a:solidFill>
              </a:rPr>
              <a:t>Marriage Certificate</a:t>
            </a:r>
            <a:endParaRPr lang="en-IN" sz="2400" dirty="0">
              <a:solidFill>
                <a:schemeClr val="accent2">
                  <a:lumMod val="50000"/>
                </a:schemeClr>
              </a:solidFill>
            </a:endParaRPr>
          </a:p>
          <a:p>
            <a:pPr marL="342900" lvl="0" indent="-342900">
              <a:buFont typeface="Wingdings" pitchFamily="2" charset="2"/>
              <a:buChar char="Ø"/>
            </a:pPr>
            <a:r>
              <a:rPr lang="en-US" sz="2400" b="1" u="sng" dirty="0">
                <a:solidFill>
                  <a:schemeClr val="accent2">
                    <a:lumMod val="50000"/>
                  </a:schemeClr>
                </a:solidFill>
              </a:rPr>
              <a:t>Recent Couple Photo</a:t>
            </a:r>
            <a:r>
              <a:rPr lang="en-US" sz="2400" dirty="0">
                <a:solidFill>
                  <a:schemeClr val="accent2">
                    <a:lumMod val="50000"/>
                  </a:schemeClr>
                </a:solidFill>
              </a:rPr>
              <a:t>(</a:t>
            </a:r>
            <a:r>
              <a:rPr lang="en-US" sz="2400" i="1" dirty="0">
                <a:solidFill>
                  <a:schemeClr val="accent2">
                    <a:lumMod val="50000"/>
                  </a:schemeClr>
                </a:solidFill>
              </a:rPr>
              <a:t>Size 4x6 inch</a:t>
            </a:r>
            <a:r>
              <a:rPr lang="en-US" sz="2400" dirty="0">
                <a:solidFill>
                  <a:schemeClr val="accent2">
                    <a:lumMod val="50000"/>
                  </a:schemeClr>
                </a:solidFill>
              </a:rPr>
              <a:t>): </a:t>
            </a:r>
            <a:r>
              <a:rPr lang="en-US" sz="2400" b="1" dirty="0">
                <a:solidFill>
                  <a:schemeClr val="accent2">
                    <a:lumMod val="50000"/>
                  </a:schemeClr>
                </a:solidFill>
              </a:rPr>
              <a:t>3 Photos</a:t>
            </a:r>
            <a:endParaRPr lang="en-IN" sz="2400" dirty="0">
              <a:solidFill>
                <a:schemeClr val="accent2">
                  <a:lumMod val="50000"/>
                </a:schemeClr>
              </a:solidFill>
            </a:endParaRPr>
          </a:p>
          <a:p>
            <a:pPr marL="342900" lvl="0" indent="-342900">
              <a:buFont typeface="Wingdings" pitchFamily="2" charset="2"/>
              <a:buChar char="Ø"/>
            </a:pPr>
            <a:r>
              <a:rPr lang="en-US" sz="2400" b="1" u="sng" dirty="0">
                <a:solidFill>
                  <a:schemeClr val="accent2">
                    <a:lumMod val="50000"/>
                  </a:schemeClr>
                </a:solidFill>
              </a:rPr>
              <a:t>Health Certificate</a:t>
            </a:r>
            <a:r>
              <a:rPr lang="en-US" sz="2400" dirty="0">
                <a:solidFill>
                  <a:schemeClr val="accent2">
                    <a:lumMod val="50000"/>
                  </a:schemeClr>
                </a:solidFill>
              </a:rPr>
              <a:t> (</a:t>
            </a:r>
            <a:r>
              <a:rPr lang="en-US" sz="2400" i="1" dirty="0">
                <a:solidFill>
                  <a:schemeClr val="accent2">
                    <a:lumMod val="50000"/>
                  </a:schemeClr>
                </a:solidFill>
              </a:rPr>
              <a:t>as per given Format</a:t>
            </a:r>
            <a:r>
              <a:rPr lang="en-US" sz="2400" dirty="0">
                <a:solidFill>
                  <a:schemeClr val="accent2">
                    <a:lumMod val="50000"/>
                  </a:schemeClr>
                </a:solidFill>
              </a:rPr>
              <a:t>): by a registered </a:t>
            </a:r>
            <a:r>
              <a:rPr lang="en-US" sz="2400" u="sng" dirty="0">
                <a:solidFill>
                  <a:schemeClr val="accent2">
                    <a:lumMod val="50000"/>
                  </a:schemeClr>
                </a:solidFill>
              </a:rPr>
              <a:t>medical Practitioner</a:t>
            </a:r>
            <a:r>
              <a:rPr lang="en-US" sz="2400" dirty="0">
                <a:solidFill>
                  <a:schemeClr val="accent2">
                    <a:lumMod val="50000"/>
                  </a:schemeClr>
                </a:solidFill>
              </a:rPr>
              <a:t> (</a:t>
            </a:r>
            <a:r>
              <a:rPr lang="en-US" sz="2400" i="1" dirty="0">
                <a:solidFill>
                  <a:schemeClr val="accent2">
                    <a:lumMod val="50000"/>
                  </a:schemeClr>
                </a:solidFill>
              </a:rPr>
              <a:t>with original lab reports</a:t>
            </a:r>
            <a:r>
              <a:rPr lang="en-US" sz="2400" dirty="0">
                <a:solidFill>
                  <a:schemeClr val="accent2">
                    <a:lumMod val="50000"/>
                  </a:schemeClr>
                </a:solidFill>
              </a:rPr>
              <a:t>). Certifying that the parents are not suffering from any </a:t>
            </a:r>
            <a:r>
              <a:rPr lang="en-US" sz="2400" b="1" dirty="0">
                <a:solidFill>
                  <a:schemeClr val="accent2">
                    <a:lumMod val="50000"/>
                  </a:schemeClr>
                </a:solidFill>
              </a:rPr>
              <a:t>contagious or terminal illness</a:t>
            </a:r>
            <a:r>
              <a:rPr lang="en-US" sz="2400" dirty="0">
                <a:solidFill>
                  <a:schemeClr val="accent2">
                    <a:lumMod val="50000"/>
                  </a:schemeClr>
                </a:solidFill>
              </a:rPr>
              <a:t>, may be </a:t>
            </a:r>
            <a:r>
              <a:rPr lang="en-US" sz="2400" b="1" dirty="0">
                <a:solidFill>
                  <a:schemeClr val="accent2">
                    <a:lumMod val="50000"/>
                  </a:schemeClr>
                </a:solidFill>
              </a:rPr>
              <a:t>mental or physical</a:t>
            </a:r>
            <a:r>
              <a:rPr lang="en-US" sz="2400" dirty="0">
                <a:solidFill>
                  <a:schemeClr val="accent2">
                    <a:lumMod val="50000"/>
                  </a:schemeClr>
                </a:solidFill>
              </a:rPr>
              <a:t>, which may prevent them from taking care of the child. </a:t>
            </a:r>
            <a:endParaRPr lang="en-IN" sz="2400" dirty="0">
              <a:solidFill>
                <a:schemeClr val="accent2">
                  <a:lumMod val="50000"/>
                </a:schemeClr>
              </a:solidFill>
            </a:endParaRPr>
          </a:p>
        </p:txBody>
      </p:sp>
    </p:spTree>
    <p:extLst>
      <p:ext uri="{BB962C8B-B14F-4D97-AF65-F5344CB8AC3E}">
        <p14:creationId xmlns:p14="http://schemas.microsoft.com/office/powerpoint/2010/main" val="4070079138"/>
      </p:ext>
    </p:extLst>
  </p:cSld>
  <p:clrMapOvr>
    <a:masterClrMapping/>
  </p:clrMapOvr>
  <p:transition spd="med">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109639"/>
          </a:xfrm>
          <a:prstGeom prst="rect">
            <a:avLst/>
          </a:prstGeom>
        </p:spPr>
        <p:txBody>
          <a:bodyPr wrap="square">
            <a:spAutoFit/>
          </a:bodyPr>
          <a:lstStyle/>
          <a:p>
            <a:pPr marL="342900" lvl="0" indent="-342900">
              <a:buFont typeface="Wingdings" pitchFamily="2" charset="2"/>
              <a:buChar char="Ø"/>
            </a:pPr>
            <a:endParaRPr lang="en-US" sz="900" b="1" u="sng" dirty="0"/>
          </a:p>
          <a:p>
            <a:pPr marL="342900" lvl="0" indent="-342900">
              <a:buFont typeface="Wingdings" pitchFamily="2" charset="2"/>
              <a:buChar char="Ø"/>
            </a:pPr>
            <a:r>
              <a:rPr lang="en-US" sz="2400" b="1" u="sng" dirty="0">
                <a:solidFill>
                  <a:schemeClr val="accent2">
                    <a:lumMod val="50000"/>
                  </a:schemeClr>
                </a:solidFill>
              </a:rPr>
              <a:t>Three Recommendation Letters</a:t>
            </a:r>
            <a:r>
              <a:rPr lang="en-US" sz="2400" dirty="0">
                <a:solidFill>
                  <a:schemeClr val="accent2">
                    <a:lumMod val="50000"/>
                  </a:schemeClr>
                </a:solidFill>
              </a:rPr>
              <a:t>: from persons (</a:t>
            </a:r>
            <a:r>
              <a:rPr lang="en-US" sz="2400" i="1" dirty="0">
                <a:solidFill>
                  <a:schemeClr val="accent2">
                    <a:lumMod val="50000"/>
                  </a:schemeClr>
                </a:solidFill>
              </a:rPr>
              <a:t>not immediate relatives</a:t>
            </a:r>
            <a:r>
              <a:rPr lang="en-US" sz="2400" dirty="0">
                <a:solidFill>
                  <a:schemeClr val="accent2">
                    <a:lumMod val="50000"/>
                  </a:schemeClr>
                </a:solidFill>
              </a:rPr>
              <a:t>) who know the family well enough to recommend them as good parents to adopt a child. (</a:t>
            </a:r>
            <a:r>
              <a:rPr lang="en-US" sz="2400" i="1" dirty="0">
                <a:solidFill>
                  <a:schemeClr val="accent2">
                    <a:lumMod val="50000"/>
                  </a:schemeClr>
                </a:solidFill>
              </a:rPr>
              <a:t>with sign, address &amp; contact numbers</a:t>
            </a:r>
            <a:r>
              <a:rPr lang="en-US" sz="2400" dirty="0">
                <a:solidFill>
                  <a:schemeClr val="accent2">
                    <a:lumMod val="50000"/>
                  </a:schemeClr>
                </a:solidFill>
              </a:rPr>
              <a:t>) </a:t>
            </a:r>
            <a:endParaRPr lang="en-IN" sz="2400" dirty="0">
              <a:solidFill>
                <a:schemeClr val="accent2">
                  <a:lumMod val="50000"/>
                </a:schemeClr>
              </a:solidFill>
            </a:endParaRPr>
          </a:p>
          <a:p>
            <a:pPr marL="342900" lvl="0" indent="-342900">
              <a:buFont typeface="Wingdings" pitchFamily="2" charset="2"/>
              <a:buChar char="Ø"/>
            </a:pPr>
            <a:r>
              <a:rPr lang="en-US" sz="2400" b="1" u="sng" dirty="0">
                <a:solidFill>
                  <a:schemeClr val="accent2">
                    <a:lumMod val="50000"/>
                  </a:schemeClr>
                </a:solidFill>
              </a:rPr>
              <a:t>IT Statement of 3 years</a:t>
            </a:r>
            <a:r>
              <a:rPr lang="en-US" sz="2400" u="sng" dirty="0">
                <a:solidFill>
                  <a:schemeClr val="accent2">
                    <a:lumMod val="50000"/>
                  </a:schemeClr>
                </a:solidFill>
              </a:rPr>
              <a:t> if parent self-employed</a:t>
            </a:r>
            <a:r>
              <a:rPr lang="en-US" sz="2400" dirty="0">
                <a:solidFill>
                  <a:schemeClr val="accent2">
                    <a:lumMod val="50000"/>
                  </a:schemeClr>
                </a:solidFill>
              </a:rPr>
              <a:t> along with </a:t>
            </a:r>
            <a:r>
              <a:rPr lang="en-US" sz="2400" u="sng" dirty="0">
                <a:solidFill>
                  <a:schemeClr val="accent2">
                    <a:lumMod val="50000"/>
                  </a:schemeClr>
                </a:solidFill>
              </a:rPr>
              <a:t>Declaration of Profession</a:t>
            </a:r>
            <a:r>
              <a:rPr lang="en-US" sz="2400" dirty="0">
                <a:solidFill>
                  <a:schemeClr val="accent2">
                    <a:lumMod val="50000"/>
                  </a:schemeClr>
                </a:solidFill>
              </a:rPr>
              <a:t> (</a:t>
            </a:r>
            <a:r>
              <a:rPr lang="en-US" sz="2400" i="1" dirty="0">
                <a:solidFill>
                  <a:schemeClr val="accent2">
                    <a:lumMod val="50000"/>
                  </a:schemeClr>
                </a:solidFill>
              </a:rPr>
              <a:t>Affidavit</a:t>
            </a:r>
            <a:r>
              <a:rPr lang="en-US" sz="2400" dirty="0">
                <a:solidFill>
                  <a:schemeClr val="accent2">
                    <a:lumMod val="50000"/>
                  </a:schemeClr>
                </a:solidFill>
              </a:rPr>
              <a:t>)              </a:t>
            </a:r>
            <a:r>
              <a:rPr lang="en-US" sz="2400" b="1" i="1" dirty="0">
                <a:solidFill>
                  <a:schemeClr val="accent2">
                    <a:lumMod val="50000"/>
                  </a:schemeClr>
                </a:solidFill>
              </a:rPr>
              <a:t>OR </a:t>
            </a:r>
            <a:r>
              <a:rPr lang="en-US" sz="2400" dirty="0">
                <a:solidFill>
                  <a:schemeClr val="accent2">
                    <a:lumMod val="50000"/>
                  </a:schemeClr>
                </a:solidFill>
              </a:rPr>
              <a:t>Income</a:t>
            </a:r>
            <a:r>
              <a:rPr lang="en-US" sz="2400" b="1" u="sng" dirty="0">
                <a:solidFill>
                  <a:schemeClr val="accent2">
                    <a:lumMod val="50000"/>
                  </a:schemeClr>
                </a:solidFill>
              </a:rPr>
              <a:t> Certificate/Salary Statement</a:t>
            </a:r>
            <a:r>
              <a:rPr lang="en-US" sz="2400" u="sng" dirty="0">
                <a:solidFill>
                  <a:schemeClr val="accent2">
                    <a:lumMod val="50000"/>
                  </a:schemeClr>
                </a:solidFill>
              </a:rPr>
              <a:t> if employed</a:t>
            </a:r>
            <a:r>
              <a:rPr lang="en-US" sz="2400" dirty="0">
                <a:solidFill>
                  <a:schemeClr val="accent2">
                    <a:lumMod val="50000"/>
                  </a:schemeClr>
                </a:solidFill>
              </a:rPr>
              <a:t>, from the employer stating the date of superannuation. (</a:t>
            </a:r>
            <a:r>
              <a:rPr lang="en-US" sz="2400" i="1" dirty="0">
                <a:solidFill>
                  <a:schemeClr val="accent2">
                    <a:lumMod val="50000"/>
                  </a:schemeClr>
                </a:solidFill>
              </a:rPr>
              <a:t>Income should not be less than Rs.1,20,000/- per </a:t>
            </a:r>
            <a:r>
              <a:rPr lang="en-US" sz="2400" i="1" dirty="0" err="1">
                <a:solidFill>
                  <a:schemeClr val="accent2">
                    <a:lumMod val="50000"/>
                  </a:schemeClr>
                </a:solidFill>
              </a:rPr>
              <a:t>Anum</a:t>
            </a:r>
            <a:r>
              <a:rPr lang="en-US" sz="2400" dirty="0">
                <a:solidFill>
                  <a:schemeClr val="accent2">
                    <a:lumMod val="50000"/>
                  </a:schemeClr>
                </a:solidFill>
              </a:rPr>
              <a:t>)</a:t>
            </a:r>
            <a:endParaRPr lang="en-IN" sz="2400" dirty="0">
              <a:solidFill>
                <a:schemeClr val="accent2">
                  <a:lumMod val="50000"/>
                </a:schemeClr>
              </a:solidFill>
            </a:endParaRPr>
          </a:p>
          <a:p>
            <a:pPr marL="342900" lvl="0" indent="-342900">
              <a:buFont typeface="Wingdings" pitchFamily="2" charset="2"/>
              <a:buChar char="Ø"/>
            </a:pPr>
            <a:r>
              <a:rPr lang="en-US" sz="2400" b="1" u="sng" dirty="0">
                <a:solidFill>
                  <a:schemeClr val="accent2">
                    <a:lumMod val="50000"/>
                  </a:schemeClr>
                </a:solidFill>
              </a:rPr>
              <a:t>Financial Statement</a:t>
            </a:r>
            <a:r>
              <a:rPr lang="en-US" sz="2400" dirty="0">
                <a:solidFill>
                  <a:schemeClr val="accent2">
                    <a:lumMod val="50000"/>
                  </a:schemeClr>
                </a:solidFill>
              </a:rPr>
              <a:t>: Copies of </a:t>
            </a:r>
            <a:r>
              <a:rPr lang="en-US" sz="2400" u="sng" dirty="0">
                <a:solidFill>
                  <a:schemeClr val="accent2">
                    <a:lumMod val="50000"/>
                  </a:schemeClr>
                </a:solidFill>
              </a:rPr>
              <a:t>Bank statement</a:t>
            </a:r>
            <a:r>
              <a:rPr lang="en-US" sz="2400" dirty="0">
                <a:solidFill>
                  <a:schemeClr val="accent2">
                    <a:lumMod val="50000"/>
                  </a:schemeClr>
                </a:solidFill>
              </a:rPr>
              <a:t> for the last 6 months, Copies of Document pertaining to </a:t>
            </a:r>
            <a:r>
              <a:rPr lang="en-US" sz="2400" u="sng" dirty="0">
                <a:solidFill>
                  <a:schemeClr val="accent2">
                    <a:lumMod val="50000"/>
                  </a:schemeClr>
                </a:solidFill>
              </a:rPr>
              <a:t>movable and immovable property</a:t>
            </a:r>
            <a:r>
              <a:rPr lang="en-US" sz="2400" dirty="0">
                <a:solidFill>
                  <a:schemeClr val="accent2">
                    <a:lumMod val="50000"/>
                  </a:schemeClr>
                </a:solidFill>
              </a:rPr>
              <a:t> owned by the family &amp; </a:t>
            </a:r>
            <a:r>
              <a:rPr lang="en-US" sz="2400" u="sng" dirty="0">
                <a:solidFill>
                  <a:schemeClr val="accent2">
                    <a:lumMod val="50000"/>
                  </a:schemeClr>
                </a:solidFill>
              </a:rPr>
              <a:t>Details of loan</a:t>
            </a:r>
            <a:r>
              <a:rPr lang="en-US" sz="2400" dirty="0">
                <a:solidFill>
                  <a:schemeClr val="accent2">
                    <a:lumMod val="50000"/>
                  </a:schemeClr>
                </a:solidFill>
              </a:rPr>
              <a:t> taken by the family. </a:t>
            </a:r>
            <a:endParaRPr lang="en-IN" sz="2400" dirty="0">
              <a:solidFill>
                <a:schemeClr val="accent2">
                  <a:lumMod val="50000"/>
                </a:schemeClr>
              </a:solidFill>
            </a:endParaRPr>
          </a:p>
          <a:p>
            <a:pPr marL="342900" lvl="0" indent="-342900">
              <a:buFont typeface="Wingdings" pitchFamily="2" charset="2"/>
              <a:buChar char="Ø"/>
            </a:pPr>
            <a:r>
              <a:rPr lang="en-US" sz="2400" b="1" u="sng" dirty="0">
                <a:solidFill>
                  <a:schemeClr val="accent2">
                    <a:lumMod val="50000"/>
                  </a:schemeClr>
                </a:solidFill>
              </a:rPr>
              <a:t>Saving Details</a:t>
            </a:r>
            <a:r>
              <a:rPr lang="en-US" sz="2400" dirty="0">
                <a:solidFill>
                  <a:schemeClr val="accent2">
                    <a:lumMod val="50000"/>
                  </a:schemeClr>
                </a:solidFill>
              </a:rPr>
              <a:t>: Insurance Copies/ fixed Deposits/ shares/</a:t>
            </a:r>
            <a:r>
              <a:rPr lang="en-US" sz="2400" dirty="0" err="1">
                <a:solidFill>
                  <a:schemeClr val="accent2">
                    <a:lumMod val="50000"/>
                  </a:schemeClr>
                </a:solidFill>
              </a:rPr>
              <a:t>etc</a:t>
            </a:r>
            <a:r>
              <a:rPr lang="en-US" sz="2400" dirty="0">
                <a:solidFill>
                  <a:schemeClr val="accent2">
                    <a:lumMod val="50000"/>
                  </a:schemeClr>
                </a:solidFill>
              </a:rPr>
              <a:t> </a:t>
            </a:r>
            <a:r>
              <a:rPr lang="en-US" sz="2400" dirty="0" err="1">
                <a:solidFill>
                  <a:schemeClr val="accent2">
                    <a:lumMod val="50000"/>
                  </a:schemeClr>
                </a:solidFill>
              </a:rPr>
              <a:t>etc</a:t>
            </a:r>
            <a:endParaRPr lang="en-IN" sz="2400" dirty="0">
              <a:solidFill>
                <a:schemeClr val="accent2">
                  <a:lumMod val="50000"/>
                </a:schemeClr>
              </a:solidFill>
            </a:endParaRPr>
          </a:p>
          <a:p>
            <a:pPr marL="342900" lvl="0" indent="-342900">
              <a:buFont typeface="Wingdings" pitchFamily="2" charset="2"/>
              <a:buChar char="Ø"/>
            </a:pPr>
            <a:r>
              <a:rPr lang="en-US" sz="2400" b="1" u="sng" dirty="0">
                <a:solidFill>
                  <a:schemeClr val="accent2">
                    <a:lumMod val="50000"/>
                  </a:schemeClr>
                </a:solidFill>
              </a:rPr>
              <a:t>Letter from close relative</a:t>
            </a:r>
            <a:r>
              <a:rPr lang="en-US" sz="2400" dirty="0">
                <a:solidFill>
                  <a:schemeClr val="accent2">
                    <a:lumMod val="50000"/>
                  </a:schemeClr>
                </a:solidFill>
              </a:rPr>
              <a:t> (</a:t>
            </a:r>
            <a:r>
              <a:rPr lang="en-US" sz="2400" i="1" dirty="0">
                <a:solidFill>
                  <a:schemeClr val="accent2">
                    <a:lumMod val="50000"/>
                  </a:schemeClr>
                </a:solidFill>
              </a:rPr>
              <a:t>20rs stamp paper</a:t>
            </a:r>
            <a:r>
              <a:rPr lang="en-US" sz="2400" dirty="0">
                <a:solidFill>
                  <a:schemeClr val="accent2">
                    <a:lumMod val="50000"/>
                  </a:schemeClr>
                </a:solidFill>
              </a:rPr>
              <a:t>): stating in event of any unforeseen circumstances, the relative would take care of the child (</a:t>
            </a:r>
            <a:r>
              <a:rPr lang="en-US" sz="2400" i="1" dirty="0">
                <a:solidFill>
                  <a:schemeClr val="accent2">
                    <a:lumMod val="50000"/>
                  </a:schemeClr>
                </a:solidFill>
              </a:rPr>
              <a:t>with sign, address and Contact number</a:t>
            </a:r>
            <a:r>
              <a:rPr lang="en-US" sz="2400" dirty="0">
                <a:solidFill>
                  <a:schemeClr val="accent2">
                    <a:lumMod val="50000"/>
                  </a:schemeClr>
                </a:solidFill>
              </a:rPr>
              <a:t>)</a:t>
            </a:r>
            <a:endParaRPr lang="en-IN" sz="2400" dirty="0">
              <a:solidFill>
                <a:schemeClr val="accent2">
                  <a:lumMod val="50000"/>
                </a:schemeClr>
              </a:solidFill>
            </a:endParaRPr>
          </a:p>
        </p:txBody>
      </p:sp>
    </p:spTree>
    <p:extLst>
      <p:ext uri="{BB962C8B-B14F-4D97-AF65-F5344CB8AC3E}">
        <p14:creationId xmlns:p14="http://schemas.microsoft.com/office/powerpoint/2010/main" val="3341466169"/>
      </p:ext>
    </p:extLst>
  </p:cSld>
  <p:clrMapOvr>
    <a:masterClrMapping/>
  </p:clrMapOvr>
  <p:transition spd="med">
    <p:newsfla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32859"/>
          </a:xfrm>
          <a:prstGeom prst="rect">
            <a:avLst/>
          </a:prstGeom>
        </p:spPr>
        <p:txBody>
          <a:bodyPr wrap="square">
            <a:spAutoFit/>
          </a:bodyPr>
          <a:lstStyle/>
          <a:p>
            <a:pPr lvl="0">
              <a:buFont typeface="Wingdings" pitchFamily="2" charset="2"/>
              <a:buChar char="Ø"/>
            </a:pPr>
            <a:r>
              <a:rPr lang="en-US" sz="2400" b="1" u="sng">
                <a:solidFill>
                  <a:schemeClr val="accent2">
                    <a:lumMod val="50000"/>
                  </a:schemeClr>
                </a:solidFill>
              </a:rPr>
              <a:t>Copy </a:t>
            </a:r>
            <a:r>
              <a:rPr lang="en-US" sz="2400" b="1" u="sng" dirty="0">
                <a:solidFill>
                  <a:schemeClr val="accent2">
                    <a:lumMod val="50000"/>
                  </a:schemeClr>
                </a:solidFill>
              </a:rPr>
              <a:t>of Passport</a:t>
            </a:r>
            <a:r>
              <a:rPr lang="en-US" sz="2400" dirty="0">
                <a:solidFill>
                  <a:schemeClr val="accent2">
                    <a:lumMod val="50000"/>
                  </a:schemeClr>
                </a:solidFill>
              </a:rPr>
              <a:t>: in case parents do not have, undertaking to that effect. (</a:t>
            </a:r>
            <a:r>
              <a:rPr lang="en-US" sz="2400" i="1" dirty="0">
                <a:solidFill>
                  <a:schemeClr val="accent2">
                    <a:lumMod val="50000"/>
                  </a:schemeClr>
                </a:solidFill>
              </a:rPr>
              <a:t>Affidavit</a:t>
            </a:r>
            <a:r>
              <a:rPr lang="en-US" sz="2400" dirty="0">
                <a:solidFill>
                  <a:schemeClr val="accent2">
                    <a:lumMod val="50000"/>
                  </a:schemeClr>
                </a:solidFill>
              </a:rPr>
              <a:t>)</a:t>
            </a:r>
            <a:endParaRPr lang="en-IN" sz="2400" dirty="0">
              <a:solidFill>
                <a:schemeClr val="accent2">
                  <a:lumMod val="50000"/>
                </a:schemeClr>
              </a:solidFill>
            </a:endParaRPr>
          </a:p>
          <a:p>
            <a:pPr lvl="0">
              <a:buFont typeface="Wingdings" pitchFamily="2" charset="2"/>
              <a:buChar char="Ø"/>
            </a:pPr>
            <a:r>
              <a:rPr lang="en-US" sz="2400" b="1" u="sng" dirty="0">
                <a:solidFill>
                  <a:schemeClr val="accent2">
                    <a:lumMod val="50000"/>
                  </a:schemeClr>
                </a:solidFill>
              </a:rPr>
              <a:t>Autobiographical Sketch</a:t>
            </a:r>
            <a:r>
              <a:rPr lang="en-US" sz="2400" dirty="0">
                <a:solidFill>
                  <a:schemeClr val="accent2">
                    <a:lumMod val="50000"/>
                  </a:schemeClr>
                </a:solidFill>
              </a:rPr>
              <a:t>: (</a:t>
            </a:r>
            <a:r>
              <a:rPr lang="en-US" sz="2400" i="1" dirty="0">
                <a:solidFill>
                  <a:schemeClr val="accent2">
                    <a:lumMod val="50000"/>
                  </a:schemeClr>
                </a:solidFill>
              </a:rPr>
              <a:t>as per the given questions</a:t>
            </a:r>
            <a:r>
              <a:rPr lang="en-US" sz="2400" dirty="0">
                <a:solidFill>
                  <a:schemeClr val="accent2">
                    <a:lumMod val="50000"/>
                  </a:schemeClr>
                </a:solidFill>
              </a:rPr>
              <a:t>) to be answered in detail separately by husband and wife on separate sheets. </a:t>
            </a:r>
            <a:endParaRPr lang="en-IN" sz="2400" dirty="0">
              <a:solidFill>
                <a:schemeClr val="accent2">
                  <a:lumMod val="50000"/>
                </a:schemeClr>
              </a:solidFill>
            </a:endParaRPr>
          </a:p>
          <a:p>
            <a:pPr lvl="0">
              <a:buFont typeface="Wingdings" pitchFamily="2" charset="2"/>
              <a:buChar char="Ø"/>
            </a:pPr>
            <a:r>
              <a:rPr lang="en-US" sz="2400" b="1" u="sng" dirty="0">
                <a:solidFill>
                  <a:schemeClr val="accent2">
                    <a:lumMod val="50000"/>
                  </a:schemeClr>
                </a:solidFill>
              </a:rPr>
              <a:t>Self-Assessment PART I</a:t>
            </a:r>
            <a:r>
              <a:rPr lang="en-US" sz="2400" dirty="0">
                <a:solidFill>
                  <a:schemeClr val="accent2">
                    <a:lumMod val="50000"/>
                  </a:schemeClr>
                </a:solidFill>
              </a:rPr>
              <a:t>:  to be filled by the parents clearly. </a:t>
            </a:r>
          </a:p>
          <a:p>
            <a:pPr lvl="0">
              <a:buFont typeface="Wingdings" pitchFamily="2" charset="2"/>
              <a:buChar char="Ø"/>
            </a:pPr>
            <a:endParaRPr lang="en-US" sz="2400" dirty="0">
              <a:solidFill>
                <a:schemeClr val="accent2">
                  <a:lumMod val="50000"/>
                </a:schemeClr>
              </a:solidFill>
            </a:endParaRPr>
          </a:p>
          <a:p>
            <a:pPr lvl="0">
              <a:buFont typeface="Wingdings" pitchFamily="2" charset="2"/>
              <a:buChar char="Ø"/>
            </a:pPr>
            <a:r>
              <a:rPr lang="en-US" sz="3200" b="1" i="1" u="sng" cap="all" dirty="0">
                <a:solidFill>
                  <a:schemeClr val="accent2">
                    <a:lumMod val="50000"/>
                  </a:schemeClr>
                </a:solidFill>
              </a:rPr>
              <a:t>Additional Documents</a:t>
            </a:r>
            <a:r>
              <a:rPr lang="en-US" sz="3200" b="1" i="1" cap="all" dirty="0">
                <a:solidFill>
                  <a:schemeClr val="accent2">
                    <a:lumMod val="50000"/>
                  </a:schemeClr>
                </a:solidFill>
              </a:rPr>
              <a:t>:</a:t>
            </a:r>
            <a:r>
              <a:rPr lang="en-US" sz="3200" i="1" cap="all" dirty="0">
                <a:solidFill>
                  <a:schemeClr val="accent2">
                    <a:lumMod val="50000"/>
                  </a:schemeClr>
                </a:solidFill>
              </a:rPr>
              <a:t>(if applicable)</a:t>
            </a:r>
            <a:r>
              <a:rPr lang="en-US" sz="3200" b="1" i="1" u="sng" cap="all" dirty="0">
                <a:solidFill>
                  <a:schemeClr val="accent2">
                    <a:lumMod val="50000"/>
                  </a:schemeClr>
                </a:solidFill>
              </a:rPr>
              <a:t> </a:t>
            </a:r>
          </a:p>
          <a:p>
            <a:pPr lvl="0">
              <a:buFont typeface="Wingdings" pitchFamily="2" charset="2"/>
              <a:buChar char="Ø"/>
            </a:pPr>
            <a:endParaRPr lang="en-IN" dirty="0">
              <a:solidFill>
                <a:schemeClr val="accent2">
                  <a:lumMod val="50000"/>
                </a:schemeClr>
              </a:solidFill>
            </a:endParaRPr>
          </a:p>
          <a:p>
            <a:pPr lvl="0">
              <a:buFont typeface="Wingdings" pitchFamily="2" charset="2"/>
              <a:buChar char="Ø"/>
            </a:pPr>
            <a:r>
              <a:rPr lang="en-US" sz="2400" b="1" u="sng" dirty="0">
                <a:solidFill>
                  <a:schemeClr val="accent2">
                    <a:lumMod val="50000"/>
                  </a:schemeClr>
                </a:solidFill>
              </a:rPr>
              <a:t>Written Consent</a:t>
            </a:r>
            <a:r>
              <a:rPr lang="en-US" sz="2400" dirty="0">
                <a:solidFill>
                  <a:schemeClr val="accent2">
                    <a:lumMod val="50000"/>
                  </a:schemeClr>
                </a:solidFill>
              </a:rPr>
              <a:t>: if the family has a biological/adopted child above 6 yrs. </a:t>
            </a:r>
            <a:endParaRPr lang="en-IN" sz="2400" dirty="0">
              <a:solidFill>
                <a:schemeClr val="accent2">
                  <a:lumMod val="50000"/>
                </a:schemeClr>
              </a:solidFill>
            </a:endParaRPr>
          </a:p>
          <a:p>
            <a:pPr lvl="0">
              <a:buFont typeface="Wingdings" pitchFamily="2" charset="2"/>
              <a:buChar char="Ø"/>
            </a:pPr>
            <a:r>
              <a:rPr lang="en-US" sz="2400" b="1" u="sng" dirty="0">
                <a:solidFill>
                  <a:schemeClr val="accent2">
                    <a:lumMod val="50000"/>
                  </a:schemeClr>
                </a:solidFill>
              </a:rPr>
              <a:t>Birth Certificate/Adoption Decree</a:t>
            </a:r>
            <a:r>
              <a:rPr lang="en-US" sz="2400" dirty="0">
                <a:solidFill>
                  <a:schemeClr val="accent2">
                    <a:lumMod val="50000"/>
                  </a:schemeClr>
                </a:solidFill>
              </a:rPr>
              <a:t>: if the family has a biological/adopted child</a:t>
            </a:r>
            <a:endParaRPr lang="en-IN" sz="2400" dirty="0">
              <a:solidFill>
                <a:schemeClr val="accent2">
                  <a:lumMod val="50000"/>
                </a:schemeClr>
              </a:solidFill>
            </a:endParaRPr>
          </a:p>
          <a:p>
            <a:pPr lvl="0">
              <a:buFont typeface="Wingdings" pitchFamily="2" charset="2"/>
              <a:buChar char="Ø"/>
            </a:pPr>
            <a:r>
              <a:rPr lang="en-US" sz="2400" b="1" u="sng" dirty="0">
                <a:solidFill>
                  <a:schemeClr val="accent2">
                    <a:lumMod val="50000"/>
                  </a:schemeClr>
                </a:solidFill>
              </a:rPr>
              <a:t>Divorce decree/ Death Certificate/Affidavit</a:t>
            </a:r>
            <a:r>
              <a:rPr lang="en-US" sz="2400" dirty="0">
                <a:solidFill>
                  <a:schemeClr val="accent2">
                    <a:lumMod val="50000"/>
                  </a:schemeClr>
                </a:solidFill>
              </a:rPr>
              <a:t>: in case of Divorcee /Widow/Single.</a:t>
            </a:r>
            <a:endParaRPr lang="en-IN" sz="2400" dirty="0">
              <a:solidFill>
                <a:schemeClr val="accent2">
                  <a:lumMod val="50000"/>
                </a:schemeClr>
              </a:solidFill>
            </a:endParaRPr>
          </a:p>
          <a:p>
            <a:pPr lvl="0">
              <a:buFont typeface="Wingdings" pitchFamily="2" charset="2"/>
              <a:buChar char="Ø"/>
            </a:pPr>
            <a:r>
              <a:rPr lang="en-US" sz="2400" b="1" u="sng" dirty="0">
                <a:solidFill>
                  <a:schemeClr val="accent2">
                    <a:lumMod val="50000"/>
                  </a:schemeClr>
                </a:solidFill>
              </a:rPr>
              <a:t>Death certificate</a:t>
            </a:r>
            <a:r>
              <a:rPr lang="en-US" sz="2400" dirty="0">
                <a:solidFill>
                  <a:schemeClr val="accent2">
                    <a:lumMod val="50000"/>
                  </a:schemeClr>
                </a:solidFill>
              </a:rPr>
              <a:t>: if the family had a biological deceased child. </a:t>
            </a:r>
            <a:endParaRPr lang="en-IN" sz="2400" dirty="0">
              <a:solidFill>
                <a:schemeClr val="accent2">
                  <a:lumMod val="50000"/>
                </a:schemeClr>
              </a:solidFill>
            </a:endParaRPr>
          </a:p>
          <a:p>
            <a:pPr lvl="0"/>
            <a:endParaRPr lang="en-US" dirty="0"/>
          </a:p>
          <a:p>
            <a:pPr lvl="0"/>
            <a:endParaRPr lang="en-US" dirty="0"/>
          </a:p>
          <a:p>
            <a:pPr lvl="0"/>
            <a:endParaRPr lang="en-US" dirty="0"/>
          </a:p>
          <a:p>
            <a:pPr lvl="0"/>
            <a:endParaRPr lang="en-IN" dirty="0"/>
          </a:p>
        </p:txBody>
      </p:sp>
    </p:spTree>
    <p:extLst>
      <p:ext uri="{BB962C8B-B14F-4D97-AF65-F5344CB8AC3E}">
        <p14:creationId xmlns:p14="http://schemas.microsoft.com/office/powerpoint/2010/main" val="3224418531"/>
      </p:ext>
    </p:extLst>
  </p:cSld>
  <p:clrMapOvr>
    <a:masterClrMapping/>
  </p:clrMapOvr>
  <p:transition spd="med">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eating-Families-Adoption-Surrogacy.jpg"/>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a:xfrm>
            <a:off x="0" y="2500306"/>
            <a:ext cx="9144000" cy="1054250"/>
          </a:xfrm>
        </p:spPr>
        <p:txBody>
          <a:bodyPr/>
          <a:lstStyle/>
          <a:p>
            <a:br>
              <a:rPr lang="en-IN" sz="6000" dirty="0"/>
            </a:br>
            <a:r>
              <a:rPr lang="en-IN" sz="7200" b="1" i="1" dirty="0">
                <a:solidFill>
                  <a:schemeClr val="accent5">
                    <a:lumMod val="50000"/>
                  </a:schemeClr>
                </a:solidFill>
                <a:effectLst>
                  <a:outerShdw blurRad="38100" dist="38100" dir="2700000" algn="tl">
                    <a:srgbClr val="000000">
                      <a:alpha val="43137"/>
                    </a:srgbClr>
                  </a:outerShdw>
                </a:effectLst>
              </a:rPr>
              <a:t>“</a:t>
            </a:r>
            <a:r>
              <a:rPr lang="en-IN" sz="7200" b="1" i="1" dirty="0">
                <a:solidFill>
                  <a:schemeClr val="accent5">
                    <a:lumMod val="50000"/>
                  </a:schemeClr>
                </a:solidFill>
              </a:rPr>
              <a:t>Family for a Child”</a:t>
            </a:r>
            <a:br>
              <a:rPr lang="en-IN" sz="7200" b="1" i="1" dirty="0">
                <a:solidFill>
                  <a:schemeClr val="accent5">
                    <a:lumMod val="50000"/>
                  </a:schemeClr>
                </a:solidFill>
              </a:rPr>
            </a:br>
            <a:r>
              <a:rPr lang="en-IN" sz="7200" b="1" i="1" dirty="0">
                <a:solidFill>
                  <a:schemeClr val="accent5">
                    <a:lumMod val="50000"/>
                  </a:schemeClr>
                </a:solidFill>
              </a:rPr>
              <a:t>not </a:t>
            </a:r>
            <a:br>
              <a:rPr lang="en-IN" sz="7200" b="1" i="1" dirty="0">
                <a:solidFill>
                  <a:schemeClr val="accent5">
                    <a:lumMod val="50000"/>
                  </a:schemeClr>
                </a:solidFill>
              </a:rPr>
            </a:br>
            <a:r>
              <a:rPr lang="en-IN" sz="7200" b="1" i="1" dirty="0">
                <a:solidFill>
                  <a:schemeClr val="accent5">
                    <a:lumMod val="50000"/>
                  </a:schemeClr>
                </a:solidFill>
              </a:rPr>
              <a:t>“Child for a Family”</a:t>
            </a:r>
          </a:p>
        </p:txBody>
      </p:sp>
    </p:spTree>
  </p:cSld>
  <p:clrMapOvr>
    <a:masterClrMapping/>
  </p:clrMapOvr>
  <p:transition spd="med">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248400"/>
          </a:xfrm>
          <a:prstGeom prst="rect">
            <a:avLst/>
          </a:prstGeom>
        </p:spPr>
      </p:pic>
    </p:spTree>
    <p:extLst>
      <p:ext uri="{BB962C8B-B14F-4D97-AF65-F5344CB8AC3E}">
        <p14:creationId xmlns:p14="http://schemas.microsoft.com/office/powerpoint/2010/main" val="2105414483"/>
      </p:ext>
    </p:extLst>
  </p:cSld>
  <p:clrMapOvr>
    <a:masterClrMapping/>
  </p:clrMapOvr>
  <p:transition spd="med">
    <p:newsfla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8686"/>
            <a:ext cx="9067800" cy="327660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65695"/>
            <a:ext cx="9144000" cy="3628435"/>
          </a:xfrm>
          <a:prstGeom prst="rect">
            <a:avLst/>
          </a:prstGeom>
        </p:spPr>
      </p:pic>
    </p:spTree>
    <p:extLst>
      <p:ext uri="{BB962C8B-B14F-4D97-AF65-F5344CB8AC3E}">
        <p14:creationId xmlns:p14="http://schemas.microsoft.com/office/powerpoint/2010/main" val="530282502"/>
      </p:ext>
    </p:extLst>
  </p:cSld>
  <p:clrMapOvr>
    <a:masterClrMapping/>
  </p:clrMapOvr>
  <p:transition spd="med">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dirty="0">
                <a:solidFill>
                  <a:schemeClr val="accent2">
                    <a:lumMod val="50000"/>
                  </a:schemeClr>
                </a:solidFill>
              </a:rPr>
              <a:t>Your Home Study shall be conducted within 30 days of submission of the </a:t>
            </a:r>
            <a:r>
              <a:rPr lang="en-IN" b="1" dirty="0">
                <a:solidFill>
                  <a:schemeClr val="accent2">
                    <a:lumMod val="50000"/>
                  </a:schemeClr>
                </a:solidFill>
              </a:rPr>
              <a:t>complete documents </a:t>
            </a:r>
            <a:r>
              <a:rPr lang="en-IN" dirty="0">
                <a:solidFill>
                  <a:schemeClr val="accent2">
                    <a:lumMod val="50000"/>
                  </a:schemeClr>
                </a:solidFill>
              </a:rPr>
              <a:t>by the </a:t>
            </a:r>
            <a:r>
              <a:rPr lang="en-IN" b="1" dirty="0">
                <a:solidFill>
                  <a:schemeClr val="accent2">
                    <a:lumMod val="50000"/>
                  </a:schemeClr>
                </a:solidFill>
              </a:rPr>
              <a:t>PAP</a:t>
            </a:r>
            <a:r>
              <a:rPr lang="en-IN" dirty="0">
                <a:solidFill>
                  <a:schemeClr val="accent2">
                    <a:lumMod val="50000"/>
                  </a:schemeClr>
                </a:solidFill>
              </a:rPr>
              <a:t> personally at the adoption agency.</a:t>
            </a:r>
          </a:p>
          <a:p>
            <a:r>
              <a:rPr lang="en-IN" dirty="0">
                <a:solidFill>
                  <a:schemeClr val="accent2">
                    <a:lumMod val="50000"/>
                  </a:schemeClr>
                </a:solidFill>
              </a:rPr>
              <a:t> You are required to pay an amount of </a:t>
            </a:r>
            <a:r>
              <a:rPr lang="en-IN" dirty="0" err="1">
                <a:solidFill>
                  <a:schemeClr val="accent2">
                    <a:lumMod val="50000"/>
                  </a:schemeClr>
                </a:solidFill>
              </a:rPr>
              <a:t>Rs</a:t>
            </a:r>
            <a:r>
              <a:rPr lang="en-IN" dirty="0">
                <a:solidFill>
                  <a:schemeClr val="accent2">
                    <a:lumMod val="50000"/>
                  </a:schemeClr>
                </a:solidFill>
              </a:rPr>
              <a:t>. 6000/- to the SAA for preparation of Home Study Report (HSR) and uploading the same on CARINGS. </a:t>
            </a:r>
          </a:p>
          <a:p>
            <a:r>
              <a:rPr lang="en-IN" dirty="0">
                <a:solidFill>
                  <a:schemeClr val="accent2">
                    <a:lumMod val="50000"/>
                  </a:schemeClr>
                </a:solidFill>
              </a:rPr>
              <a:t>Based on the HSR confirming your eligibility by the SAA you shall be placed in waiting list.</a:t>
            </a:r>
          </a:p>
          <a:p>
            <a:r>
              <a:rPr lang="en-IN" dirty="0">
                <a:solidFill>
                  <a:schemeClr val="accent2">
                    <a:lumMod val="50000"/>
                  </a:schemeClr>
                </a:solidFill>
              </a:rPr>
              <a:t>Validity of HSR shall be three years.</a:t>
            </a:r>
          </a:p>
        </p:txBody>
      </p:sp>
      <p:sp>
        <p:nvSpPr>
          <p:cNvPr id="3" name="Title 2"/>
          <p:cNvSpPr>
            <a:spLocks noGrp="1"/>
          </p:cNvSpPr>
          <p:nvPr>
            <p:ph type="title"/>
          </p:nvPr>
        </p:nvSpPr>
        <p:spPr/>
        <p:txBody>
          <a:bodyPr/>
          <a:lstStyle/>
          <a:p>
            <a:r>
              <a:rPr lang="en-IN" dirty="0"/>
              <a:t>HOME STUDY</a:t>
            </a:r>
            <a:br>
              <a:rPr lang="en-IN" dirty="0"/>
            </a:br>
            <a:r>
              <a:rPr lang="en-IN" dirty="0"/>
              <a:t>(HSR)</a:t>
            </a:r>
          </a:p>
        </p:txBody>
      </p:sp>
    </p:spTree>
    <p:extLst>
      <p:ext uri="{BB962C8B-B14F-4D97-AF65-F5344CB8AC3E}">
        <p14:creationId xmlns:p14="http://schemas.microsoft.com/office/powerpoint/2010/main" val="549398520"/>
      </p:ext>
    </p:extLst>
  </p:cSld>
  <p:clrMapOvr>
    <a:masterClrMapping/>
  </p:clrMapOvr>
  <p:transition spd="med">
    <p:newsfla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28600"/>
            <a:ext cx="9144000" cy="66294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1885" y="2057400"/>
            <a:ext cx="3538031" cy="2252003"/>
          </a:xfrm>
          <a:prstGeom prst="rect">
            <a:avLst/>
          </a:prstGeom>
        </p:spPr>
      </p:pic>
      <p:sp>
        <p:nvSpPr>
          <p:cNvPr id="7" name="Notched Right Arrow 6"/>
          <p:cNvSpPr/>
          <p:nvPr/>
        </p:nvSpPr>
        <p:spPr>
          <a:xfrm>
            <a:off x="2362200" y="5715000"/>
            <a:ext cx="914400" cy="228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Notched Right Arrow 7"/>
          <p:cNvSpPr/>
          <p:nvPr/>
        </p:nvSpPr>
        <p:spPr>
          <a:xfrm>
            <a:off x="2362200" y="4527452"/>
            <a:ext cx="2057400" cy="5779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Notched Right Arrow 8"/>
          <p:cNvSpPr/>
          <p:nvPr/>
        </p:nvSpPr>
        <p:spPr>
          <a:xfrm>
            <a:off x="2362200" y="2895600"/>
            <a:ext cx="1524000" cy="28780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Smiley Face 9"/>
          <p:cNvSpPr/>
          <p:nvPr/>
        </p:nvSpPr>
        <p:spPr>
          <a:xfrm>
            <a:off x="5572132" y="2214554"/>
            <a:ext cx="857256" cy="1071570"/>
          </a:xfrm>
          <a:prstGeom prst="smileyFac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Smiley Face 11"/>
          <p:cNvSpPr/>
          <p:nvPr/>
        </p:nvSpPr>
        <p:spPr>
          <a:xfrm>
            <a:off x="7143768" y="2428868"/>
            <a:ext cx="785818" cy="1000132"/>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7" name="Right Arrow 16"/>
          <p:cNvSpPr/>
          <p:nvPr/>
        </p:nvSpPr>
        <p:spPr>
          <a:xfrm>
            <a:off x="7000892" y="5715016"/>
            <a:ext cx="157163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770042"/>
      </p:ext>
    </p:extLst>
  </p:cSld>
  <p:clrMapOvr>
    <a:masterClrMapping/>
  </p:clrMapOvr>
  <p:transition spd="med">
    <p:newsfla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Track Status</a:t>
            </a:r>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057400"/>
            <a:ext cx="8563386" cy="4663038"/>
          </a:xfrm>
        </p:spPr>
      </p:pic>
    </p:spTree>
    <p:extLst>
      <p:ext uri="{BB962C8B-B14F-4D97-AF65-F5344CB8AC3E}">
        <p14:creationId xmlns:p14="http://schemas.microsoft.com/office/powerpoint/2010/main" val="3525349320"/>
      </p:ext>
    </p:extLst>
  </p:cSld>
  <p:clrMapOvr>
    <a:masterClrMapping/>
  </p:clrMapOvr>
  <p:transition spd="med">
    <p:newsfla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2400"/>
            <a:ext cx="7756263" cy="1054250"/>
          </a:xfrm>
        </p:spPr>
        <p:txBody>
          <a:bodyPr/>
          <a:lstStyle/>
          <a:p>
            <a:r>
              <a:rPr lang="en-IN" dirty="0"/>
              <a:t>View Seniority</a:t>
            </a:r>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295400"/>
            <a:ext cx="8903264" cy="5562600"/>
          </a:xfrm>
        </p:spPr>
      </p:pic>
    </p:spTree>
    <p:extLst>
      <p:ext uri="{BB962C8B-B14F-4D97-AF65-F5344CB8AC3E}">
        <p14:creationId xmlns:p14="http://schemas.microsoft.com/office/powerpoint/2010/main" val="1251895544"/>
      </p:ext>
    </p:extLst>
  </p:cSld>
  <p:clrMapOvr>
    <a:masterClrMapping/>
  </p:clrMapOvr>
  <p:transition spd="med">
    <p:newsfla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Font typeface="Wingdings" pitchFamily="2" charset="2"/>
              <a:buChar char="v"/>
            </a:pPr>
            <a:r>
              <a:rPr lang="en-IN" dirty="0">
                <a:solidFill>
                  <a:schemeClr val="accent2">
                    <a:lumMod val="50000"/>
                  </a:schemeClr>
                </a:solidFill>
              </a:rPr>
              <a:t>Information will be sent through SMS and Email</a:t>
            </a:r>
          </a:p>
          <a:p>
            <a:pPr marL="0" indent="0">
              <a:buNone/>
            </a:pPr>
            <a:endParaRPr lang="en-IN" dirty="0">
              <a:solidFill>
                <a:schemeClr val="accent2">
                  <a:lumMod val="50000"/>
                </a:schemeClr>
              </a:solidFill>
            </a:endParaRPr>
          </a:p>
          <a:p>
            <a:pPr>
              <a:buFont typeface="Wingdings" pitchFamily="2" charset="2"/>
              <a:buChar char="v"/>
            </a:pPr>
            <a:r>
              <a:rPr lang="en-IN" dirty="0">
                <a:solidFill>
                  <a:schemeClr val="accent2">
                    <a:lumMod val="50000"/>
                  </a:schemeClr>
                </a:solidFill>
              </a:rPr>
              <a:t>Congratulations! You have been referred with the profile of the child. Please login on CARINGS with your user-id and password and reserve within </a:t>
            </a:r>
            <a:r>
              <a:rPr lang="en-IN" b="1" dirty="0">
                <a:solidFill>
                  <a:schemeClr val="accent2">
                    <a:lumMod val="50000"/>
                  </a:schemeClr>
                </a:solidFill>
              </a:rPr>
              <a:t>48hrs</a:t>
            </a:r>
            <a:r>
              <a:rPr lang="en-IN" dirty="0">
                <a:solidFill>
                  <a:schemeClr val="accent2">
                    <a:lumMod val="50000"/>
                  </a:schemeClr>
                </a:solidFill>
              </a:rPr>
              <a:t>.</a:t>
            </a:r>
          </a:p>
          <a:p>
            <a:pPr marL="0" indent="0">
              <a:buNone/>
            </a:pPr>
            <a:endParaRPr lang="en-IN" dirty="0">
              <a:solidFill>
                <a:schemeClr val="accent2">
                  <a:lumMod val="50000"/>
                </a:schemeClr>
              </a:solidFill>
            </a:endParaRPr>
          </a:p>
          <a:p>
            <a:pPr>
              <a:buFont typeface="Wingdings" pitchFamily="2" charset="2"/>
              <a:buChar char="v"/>
            </a:pPr>
            <a:r>
              <a:rPr lang="en-IN" dirty="0">
                <a:solidFill>
                  <a:schemeClr val="accent2">
                    <a:lumMod val="50000"/>
                  </a:schemeClr>
                </a:solidFill>
              </a:rPr>
              <a:t>The referred children’s photograph, Child Study Report (CSR) &amp; Medical Examination Report (MER) would be available online.</a:t>
            </a:r>
          </a:p>
          <a:p>
            <a:pPr marL="0" indent="0">
              <a:buNone/>
            </a:pPr>
            <a:endParaRPr lang="en-IN" dirty="0">
              <a:solidFill>
                <a:schemeClr val="accent2">
                  <a:lumMod val="50000"/>
                </a:schemeClr>
              </a:solidFill>
            </a:endParaRPr>
          </a:p>
          <a:p>
            <a:pPr>
              <a:buFont typeface="Wingdings" pitchFamily="2" charset="2"/>
              <a:buChar char="v"/>
            </a:pPr>
            <a:r>
              <a:rPr lang="en-IN" dirty="0">
                <a:solidFill>
                  <a:schemeClr val="accent2">
                    <a:lumMod val="50000"/>
                  </a:schemeClr>
                </a:solidFill>
              </a:rPr>
              <a:t>Only one profile of the child will be shown according to the age and sex of your preferred child . </a:t>
            </a:r>
          </a:p>
        </p:txBody>
      </p:sp>
      <p:sp>
        <p:nvSpPr>
          <p:cNvPr id="3" name="Title 2"/>
          <p:cNvSpPr>
            <a:spLocks noGrp="1"/>
          </p:cNvSpPr>
          <p:nvPr>
            <p:ph type="title"/>
          </p:nvPr>
        </p:nvSpPr>
        <p:spPr/>
        <p:txBody>
          <a:bodyPr/>
          <a:lstStyle/>
          <a:p>
            <a:r>
              <a:rPr lang="en-IN" dirty="0"/>
              <a:t>Referral &amp; Matching</a:t>
            </a:r>
          </a:p>
        </p:txBody>
      </p:sp>
    </p:spTree>
    <p:extLst>
      <p:ext uri="{BB962C8B-B14F-4D97-AF65-F5344CB8AC3E}">
        <p14:creationId xmlns:p14="http://schemas.microsoft.com/office/powerpoint/2010/main" val="3277795585"/>
      </p:ext>
    </p:extLst>
  </p:cSld>
  <p:clrMapOvr>
    <a:masterClrMapping/>
  </p:clrMapOvr>
  <p:transition spd="med">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2133600"/>
            <a:ext cx="5029200" cy="4527669"/>
          </a:xfrm>
        </p:spPr>
      </p:pic>
      <p:sp>
        <p:nvSpPr>
          <p:cNvPr id="3" name="Title 2"/>
          <p:cNvSpPr>
            <a:spLocks noGrp="1"/>
          </p:cNvSpPr>
          <p:nvPr>
            <p:ph type="title"/>
          </p:nvPr>
        </p:nvSpPr>
        <p:spPr/>
        <p:txBody>
          <a:bodyPr/>
          <a:lstStyle/>
          <a:p>
            <a:r>
              <a:rPr lang="en-IN" dirty="0"/>
              <a:t>Referred Child</a:t>
            </a:r>
          </a:p>
        </p:txBody>
      </p:sp>
    </p:spTree>
    <p:extLst>
      <p:ext uri="{BB962C8B-B14F-4D97-AF65-F5344CB8AC3E}">
        <p14:creationId xmlns:p14="http://schemas.microsoft.com/office/powerpoint/2010/main" val="134293723"/>
      </p:ext>
    </p:extLst>
  </p:cSld>
  <p:clrMapOvr>
    <a:masterClrMapping/>
  </p:clrMapOvr>
  <p:transition spd="med">
    <p:newsfla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58" y="857232"/>
            <a:ext cx="8565063" cy="5415550"/>
          </a:xfrm>
          <a:prstGeom prst="rect">
            <a:avLst/>
          </a:prstGeom>
        </p:spPr>
      </p:pic>
      <p:sp>
        <p:nvSpPr>
          <p:cNvPr id="3" name="Smiley Face 2"/>
          <p:cNvSpPr/>
          <p:nvPr/>
        </p:nvSpPr>
        <p:spPr>
          <a:xfrm>
            <a:off x="6000760" y="2000240"/>
            <a:ext cx="642942" cy="928694"/>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Smiley Face 4"/>
          <p:cNvSpPr/>
          <p:nvPr/>
        </p:nvSpPr>
        <p:spPr>
          <a:xfrm>
            <a:off x="6929454" y="2357430"/>
            <a:ext cx="642942" cy="857256"/>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Right Arrow 5"/>
          <p:cNvSpPr/>
          <p:nvPr/>
        </p:nvSpPr>
        <p:spPr>
          <a:xfrm>
            <a:off x="2500298" y="2500306"/>
            <a:ext cx="185738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571736" y="3929066"/>
            <a:ext cx="2143140"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428860" y="4929198"/>
            <a:ext cx="100013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786578" y="5000636"/>
            <a:ext cx="185738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188695"/>
      </p:ext>
    </p:extLst>
  </p:cSld>
  <p:clrMapOvr>
    <a:masterClrMapping/>
  </p:clrMapOvr>
  <p:transition spd="med">
    <p:newsfla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TIMELINE</a:t>
            </a:r>
          </a:p>
        </p:txBody>
      </p:sp>
      <p:sp>
        <p:nvSpPr>
          <p:cNvPr id="5" name="Content Placeholder 4"/>
          <p:cNvSpPr>
            <a:spLocks noGrp="1"/>
          </p:cNvSpPr>
          <p:nvPr>
            <p:ph idx="1"/>
          </p:nvPr>
        </p:nvSpPr>
        <p:spPr/>
        <p:txBody>
          <a:bodyPr>
            <a:normAutofit/>
          </a:bodyPr>
          <a:lstStyle/>
          <a:p>
            <a:pPr algn="just"/>
            <a:r>
              <a:rPr lang="en-IN" dirty="0"/>
              <a:t> </a:t>
            </a:r>
            <a:r>
              <a:rPr lang="en-IN" dirty="0">
                <a:solidFill>
                  <a:schemeClr val="accent2">
                    <a:lumMod val="50000"/>
                  </a:schemeClr>
                </a:solidFill>
              </a:rPr>
              <a:t>After reserving a child you must immediately contact the Specialized Adoption Agency (SAA) from where you’ve reserved the child. The matching shall be done by the Adoption Committee after which you shall be giving consent for accepting the child and this process has to be completed within 20 days from the date of reserving the child. Non-acceptance after matching, within the stipulated time frame, shall release the child &amp; push you to the bottom of the seniority list.</a:t>
            </a:r>
          </a:p>
        </p:txBody>
      </p:sp>
    </p:spTree>
    <p:extLst>
      <p:ext uri="{BB962C8B-B14F-4D97-AF65-F5344CB8AC3E}">
        <p14:creationId xmlns:p14="http://schemas.microsoft.com/office/powerpoint/2010/main" val="3373968192"/>
      </p:ext>
    </p:extLst>
  </p:cSld>
  <p:clrMapOvr>
    <a:masterClrMapping/>
  </p:clrMapOvr>
  <p:transition spd="med">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doption-agencies-1.jpg"/>
          <p:cNvPicPr>
            <a:picLocks noGrp="1" noChangeAspect="1"/>
          </p:cNvPicPr>
          <p:nvPr>
            <p:ph idx="1"/>
          </p:nvPr>
        </p:nvPicPr>
        <p:blipFill>
          <a:blip r:embed="rId2"/>
          <a:stretch>
            <a:fillRect/>
          </a:stretch>
        </p:blipFill>
        <p:spPr>
          <a:xfrm>
            <a:off x="1214414" y="2928934"/>
            <a:ext cx="7072362" cy="3342771"/>
          </a:xfrm>
        </p:spPr>
      </p:pic>
      <p:sp>
        <p:nvSpPr>
          <p:cNvPr id="3" name="Title 2"/>
          <p:cNvSpPr>
            <a:spLocks noGrp="1"/>
          </p:cNvSpPr>
          <p:nvPr>
            <p:ph type="title"/>
          </p:nvPr>
        </p:nvSpPr>
        <p:spPr>
          <a:xfrm>
            <a:off x="714348" y="857232"/>
            <a:ext cx="7756263" cy="1054250"/>
          </a:xfrm>
        </p:spPr>
        <p:txBody>
          <a:bodyPr/>
          <a:lstStyle/>
          <a:p>
            <a:r>
              <a:rPr lang="en-IN" b="1" dirty="0">
                <a:effectLst>
                  <a:outerShdw blurRad="38100" dist="38100" dir="2700000" algn="tl">
                    <a:srgbClr val="000000">
                      <a:alpha val="43137"/>
                    </a:srgbClr>
                  </a:outerShdw>
                </a:effectLst>
              </a:rPr>
              <a:t>Biology is a fact of Life </a:t>
            </a:r>
            <a:br>
              <a:rPr lang="en-IN" b="1" dirty="0">
                <a:effectLst>
                  <a:outerShdw blurRad="38100" dist="38100" dir="2700000" algn="tl">
                    <a:srgbClr val="000000">
                      <a:alpha val="43137"/>
                    </a:srgbClr>
                  </a:outerShdw>
                </a:effectLst>
              </a:rPr>
            </a:br>
            <a:r>
              <a:rPr lang="en-IN" b="1" dirty="0">
                <a:effectLst>
                  <a:outerShdw blurRad="38100" dist="38100" dir="2700000" algn="tl">
                    <a:srgbClr val="000000">
                      <a:alpha val="43137"/>
                    </a:srgbClr>
                  </a:outerShdw>
                </a:effectLst>
              </a:rPr>
              <a:t>Parenting is an act of Love </a:t>
            </a:r>
          </a:p>
        </p:txBody>
      </p:sp>
    </p:spTree>
  </p:cSld>
  <p:clrMapOvr>
    <a:masterClrMapping/>
  </p:clrMapOvr>
  <p:transition spd="med">
    <p:newsfla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323925"/>
          </a:xfrm>
        </p:spPr>
        <p:txBody>
          <a:bodyPr/>
          <a:lstStyle/>
          <a:p>
            <a:r>
              <a:rPr lang="en-IN" dirty="0">
                <a:solidFill>
                  <a:schemeClr val="accent5">
                    <a:lumMod val="50000"/>
                  </a:schemeClr>
                </a:solidFill>
              </a:rPr>
              <a:t>Visit to the SAA</a:t>
            </a:r>
          </a:p>
          <a:p>
            <a:r>
              <a:rPr lang="en-IN" dirty="0">
                <a:solidFill>
                  <a:schemeClr val="accent5">
                    <a:lumMod val="50000"/>
                  </a:schemeClr>
                </a:solidFill>
              </a:rPr>
              <a:t>Document Verification</a:t>
            </a:r>
          </a:p>
          <a:p>
            <a:r>
              <a:rPr lang="en-IN" dirty="0">
                <a:solidFill>
                  <a:schemeClr val="accent5">
                    <a:lumMod val="50000"/>
                  </a:schemeClr>
                </a:solidFill>
              </a:rPr>
              <a:t>Adoption Referral Committee meeting </a:t>
            </a:r>
          </a:p>
          <a:p>
            <a:r>
              <a:rPr lang="en-IN" dirty="0">
                <a:solidFill>
                  <a:schemeClr val="accent5">
                    <a:lumMod val="50000"/>
                  </a:schemeClr>
                </a:solidFill>
              </a:rPr>
              <a:t>Meet the Child personally</a:t>
            </a:r>
          </a:p>
          <a:p>
            <a:r>
              <a:rPr lang="en-IN" dirty="0">
                <a:solidFill>
                  <a:schemeClr val="accent5">
                    <a:lumMod val="50000"/>
                  </a:schemeClr>
                </a:solidFill>
              </a:rPr>
              <a:t>The maintenance charges </a:t>
            </a:r>
          </a:p>
          <a:p>
            <a:pPr>
              <a:buNone/>
            </a:pPr>
            <a:r>
              <a:rPr lang="en-IN" dirty="0">
                <a:solidFill>
                  <a:schemeClr val="accent5">
                    <a:lumMod val="50000"/>
                  </a:schemeClr>
                </a:solidFill>
              </a:rPr>
              <a:t>of the child will be paid by the </a:t>
            </a:r>
          </a:p>
          <a:p>
            <a:pPr>
              <a:buNone/>
            </a:pPr>
            <a:r>
              <a:rPr lang="en-IN" dirty="0">
                <a:solidFill>
                  <a:schemeClr val="accent5">
                    <a:lumMod val="50000"/>
                  </a:schemeClr>
                </a:solidFill>
              </a:rPr>
              <a:t>parents. </a:t>
            </a:r>
          </a:p>
          <a:p>
            <a:pPr>
              <a:buNone/>
            </a:pPr>
            <a:endParaRPr lang="en-IN" dirty="0"/>
          </a:p>
        </p:txBody>
      </p:sp>
      <p:sp>
        <p:nvSpPr>
          <p:cNvPr id="3" name="Title 2"/>
          <p:cNvSpPr>
            <a:spLocks noGrp="1"/>
          </p:cNvSpPr>
          <p:nvPr>
            <p:ph type="title"/>
          </p:nvPr>
        </p:nvSpPr>
        <p:spPr>
          <a:xfrm>
            <a:off x="0" y="571480"/>
            <a:ext cx="9144000" cy="1052926"/>
          </a:xfrm>
        </p:spPr>
        <p:txBody>
          <a:bodyPr/>
          <a:lstStyle/>
          <a:p>
            <a:br>
              <a:rPr lang="en-IN" b="1" dirty="0">
                <a:solidFill>
                  <a:schemeClr val="accent2">
                    <a:lumMod val="50000"/>
                  </a:schemeClr>
                </a:solidFill>
                <a:effectLst>
                  <a:outerShdw blurRad="38100" dist="38100" dir="2700000" algn="tl">
                    <a:srgbClr val="000000">
                      <a:alpha val="43137"/>
                    </a:srgbClr>
                  </a:outerShdw>
                </a:effectLst>
              </a:rPr>
            </a:br>
            <a:r>
              <a:rPr lang="en-IN" b="1" dirty="0">
                <a:solidFill>
                  <a:schemeClr val="accent2">
                    <a:lumMod val="50000"/>
                  </a:schemeClr>
                </a:solidFill>
                <a:effectLst>
                  <a:outerShdw blurRad="38100" dist="38100" dir="2700000" algn="tl">
                    <a:srgbClr val="000000">
                      <a:alpha val="43137"/>
                    </a:srgbClr>
                  </a:outerShdw>
                </a:effectLst>
              </a:rPr>
              <a:t>Pre-adoption Foster Care</a:t>
            </a:r>
            <a:br>
              <a:rPr lang="en-IN" b="1" dirty="0">
                <a:solidFill>
                  <a:schemeClr val="accent2">
                    <a:lumMod val="50000"/>
                  </a:schemeClr>
                </a:solidFill>
                <a:effectLst>
                  <a:outerShdw blurRad="38100" dist="38100" dir="2700000" algn="tl">
                    <a:srgbClr val="000000">
                      <a:alpha val="43137"/>
                    </a:srgbClr>
                  </a:outerShdw>
                </a:effectLst>
              </a:rPr>
            </a:br>
            <a:endParaRPr lang="en-IN" dirty="0"/>
          </a:p>
        </p:txBody>
      </p:sp>
      <p:pic>
        <p:nvPicPr>
          <p:cNvPr id="4" name="Picture 3" descr="mahesh-ashram-baby.jpg"/>
          <p:cNvPicPr>
            <a:picLocks noChangeAspect="1"/>
          </p:cNvPicPr>
          <p:nvPr/>
        </p:nvPicPr>
        <p:blipFill>
          <a:blip r:embed="rId2"/>
          <a:stretch>
            <a:fillRect/>
          </a:stretch>
        </p:blipFill>
        <p:spPr>
          <a:xfrm>
            <a:off x="5000628" y="3929066"/>
            <a:ext cx="4143372" cy="2928933"/>
          </a:xfrm>
          <a:prstGeom prst="rect">
            <a:avLst/>
          </a:prstGeom>
        </p:spPr>
      </p:pic>
    </p:spTree>
  </p:cSld>
  <p:clrMapOvr>
    <a:masterClrMapping/>
  </p:clrMapOvr>
  <p:transition spd="med">
    <p:newsfla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a:solidFill>
                  <a:schemeClr val="accent5">
                    <a:lumMod val="50000"/>
                  </a:schemeClr>
                </a:solidFill>
                <a:effectLst>
                  <a:outerShdw blurRad="38100" dist="38100" dir="2700000" algn="tl">
                    <a:srgbClr val="000000">
                      <a:alpha val="43137"/>
                    </a:srgbClr>
                  </a:outerShdw>
                </a:effectLst>
              </a:rPr>
              <a:t>The petition is filed in the District Court where the SAA is located</a:t>
            </a:r>
          </a:p>
          <a:p>
            <a:r>
              <a:rPr lang="en-IN" dirty="0">
                <a:solidFill>
                  <a:schemeClr val="accent5">
                    <a:lumMod val="50000"/>
                  </a:schemeClr>
                </a:solidFill>
                <a:effectLst>
                  <a:outerShdw blurRad="38100" dist="38100" dir="2700000" algn="tl">
                    <a:srgbClr val="000000">
                      <a:alpha val="43137"/>
                    </a:srgbClr>
                  </a:outerShdw>
                </a:effectLst>
              </a:rPr>
              <a:t> The Court will dispose the case within 2 months. </a:t>
            </a:r>
          </a:p>
          <a:p>
            <a:r>
              <a:rPr lang="en-IN" dirty="0">
                <a:solidFill>
                  <a:schemeClr val="accent5">
                    <a:lumMod val="50000"/>
                  </a:schemeClr>
                </a:solidFill>
                <a:effectLst>
                  <a:outerShdw blurRad="38100" dist="38100" dir="2700000" algn="tl">
                    <a:srgbClr val="000000">
                      <a:alpha val="43137"/>
                    </a:srgbClr>
                  </a:outerShdw>
                </a:effectLst>
              </a:rPr>
              <a:t>The Certified Copy of the Court order will be sent to the parents.</a:t>
            </a:r>
          </a:p>
          <a:p>
            <a:r>
              <a:rPr lang="en-IN" dirty="0">
                <a:solidFill>
                  <a:schemeClr val="accent5">
                    <a:lumMod val="50000"/>
                  </a:schemeClr>
                </a:solidFill>
                <a:effectLst>
                  <a:outerShdw blurRad="38100" dist="38100" dir="2700000" algn="tl">
                    <a:srgbClr val="000000">
                      <a:alpha val="43137"/>
                    </a:srgbClr>
                  </a:outerShdw>
                </a:effectLst>
              </a:rPr>
              <a:t>Registration of adoption deed shall not be neccessary. </a:t>
            </a:r>
          </a:p>
          <a:p>
            <a:r>
              <a:rPr lang="en-IN" dirty="0">
                <a:solidFill>
                  <a:schemeClr val="accent5">
                    <a:lumMod val="50000"/>
                  </a:schemeClr>
                </a:solidFill>
                <a:effectLst>
                  <a:outerShdw blurRad="38100" dist="38100" dir="2700000" algn="tl">
                    <a:srgbClr val="000000">
                      <a:alpha val="43137"/>
                    </a:srgbClr>
                  </a:outerShdw>
                </a:effectLst>
              </a:rPr>
              <a:t>The SAA shall obtain the Birth Certificate with the adopted parents name. </a:t>
            </a:r>
          </a:p>
        </p:txBody>
      </p:sp>
      <p:sp>
        <p:nvSpPr>
          <p:cNvPr id="3" name="Title 2"/>
          <p:cNvSpPr>
            <a:spLocks noGrp="1"/>
          </p:cNvSpPr>
          <p:nvPr>
            <p:ph type="title"/>
          </p:nvPr>
        </p:nvSpPr>
        <p:spPr/>
        <p:txBody>
          <a:bodyPr/>
          <a:lstStyle/>
          <a:p>
            <a:pPr algn="l"/>
            <a:r>
              <a:rPr lang="en-IN" dirty="0"/>
              <a:t>Legal Procedure </a:t>
            </a:r>
          </a:p>
        </p:txBody>
      </p:sp>
      <p:pic>
        <p:nvPicPr>
          <p:cNvPr id="4" name="Picture 3" descr="download.jpg"/>
          <p:cNvPicPr>
            <a:picLocks noChangeAspect="1"/>
          </p:cNvPicPr>
          <p:nvPr/>
        </p:nvPicPr>
        <p:blipFill>
          <a:blip r:embed="rId2"/>
          <a:stretch>
            <a:fillRect/>
          </a:stretch>
        </p:blipFill>
        <p:spPr>
          <a:xfrm>
            <a:off x="5929322" y="0"/>
            <a:ext cx="3220725" cy="2000240"/>
          </a:xfrm>
          <a:prstGeom prst="rect">
            <a:avLst/>
          </a:prstGeom>
        </p:spPr>
      </p:pic>
    </p:spTree>
  </p:cSld>
  <p:clrMapOvr>
    <a:masterClrMapping/>
  </p:clrMapOvr>
  <p:transition spd="med">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a:solidFill>
                  <a:schemeClr val="accent5">
                    <a:lumMod val="50000"/>
                  </a:schemeClr>
                </a:solidFill>
              </a:rPr>
              <a:t>The SAA will report every six months the progress of the child for 2years and upload the report online. </a:t>
            </a:r>
            <a:br>
              <a:rPr lang="en-IN" dirty="0">
                <a:solidFill>
                  <a:schemeClr val="accent5">
                    <a:lumMod val="50000"/>
                  </a:schemeClr>
                </a:solidFill>
              </a:rPr>
            </a:br>
            <a:endParaRPr lang="en-IN" dirty="0">
              <a:solidFill>
                <a:schemeClr val="accent5">
                  <a:lumMod val="50000"/>
                </a:schemeClr>
              </a:solidFill>
            </a:endParaRPr>
          </a:p>
          <a:p>
            <a:r>
              <a:rPr lang="en-IN" dirty="0">
                <a:solidFill>
                  <a:schemeClr val="accent5">
                    <a:lumMod val="50000"/>
                  </a:schemeClr>
                </a:solidFill>
              </a:rPr>
              <a:t>In case of adjustment problems the SAA can arrange for necessary counselling. </a:t>
            </a:r>
          </a:p>
          <a:p>
            <a:endParaRPr lang="en-IN" dirty="0"/>
          </a:p>
        </p:txBody>
      </p:sp>
      <p:sp>
        <p:nvSpPr>
          <p:cNvPr id="3" name="Title 2"/>
          <p:cNvSpPr>
            <a:spLocks noGrp="1"/>
          </p:cNvSpPr>
          <p:nvPr>
            <p:ph type="title"/>
          </p:nvPr>
        </p:nvSpPr>
        <p:spPr>
          <a:xfrm>
            <a:off x="0" y="570156"/>
            <a:ext cx="9144000" cy="1054250"/>
          </a:xfrm>
        </p:spPr>
        <p:txBody>
          <a:bodyPr/>
          <a:lstStyle/>
          <a:p>
            <a:br>
              <a:rPr lang="en-IN" b="1" dirty="0">
                <a:solidFill>
                  <a:schemeClr val="accent2">
                    <a:lumMod val="50000"/>
                  </a:schemeClr>
                </a:solidFill>
                <a:effectLst>
                  <a:outerShdw blurRad="38100" dist="38100" dir="2700000" algn="tl">
                    <a:srgbClr val="000000">
                      <a:alpha val="43137"/>
                    </a:srgbClr>
                  </a:outerShdw>
                </a:effectLst>
              </a:rPr>
            </a:br>
            <a:r>
              <a:rPr lang="en-IN" b="1" dirty="0">
                <a:solidFill>
                  <a:schemeClr val="accent2">
                    <a:lumMod val="50000"/>
                  </a:schemeClr>
                </a:solidFill>
                <a:effectLst>
                  <a:outerShdw blurRad="38100" dist="38100" dir="2700000" algn="tl">
                    <a:srgbClr val="000000">
                      <a:alpha val="43137"/>
                    </a:srgbClr>
                  </a:outerShdw>
                </a:effectLst>
              </a:rPr>
              <a:t>Follow Up &amp; Post-Adoption</a:t>
            </a:r>
            <a:br>
              <a:rPr lang="en-IN" dirty="0">
                <a:solidFill>
                  <a:schemeClr val="accent2">
                    <a:lumMod val="50000"/>
                  </a:schemeClr>
                </a:solidFill>
                <a:effectLst>
                  <a:outerShdw blurRad="38100" dist="38100" dir="2700000" algn="tl">
                    <a:srgbClr val="000000">
                      <a:alpha val="43137"/>
                    </a:srgbClr>
                  </a:outerShdw>
                </a:effectLst>
              </a:rPr>
            </a:br>
            <a:endParaRPr lang="en-IN" dirty="0"/>
          </a:p>
        </p:txBody>
      </p:sp>
      <p:pic>
        <p:nvPicPr>
          <p:cNvPr id="4" name="Picture 3" descr="iStock_000064413693_Small-20160329014637727.jpg"/>
          <p:cNvPicPr>
            <a:picLocks noChangeAspect="1"/>
          </p:cNvPicPr>
          <p:nvPr/>
        </p:nvPicPr>
        <p:blipFill>
          <a:blip r:embed="rId2"/>
          <a:stretch>
            <a:fillRect/>
          </a:stretch>
        </p:blipFill>
        <p:spPr>
          <a:xfrm>
            <a:off x="0" y="4357694"/>
            <a:ext cx="9144000" cy="2500306"/>
          </a:xfrm>
          <a:prstGeom prst="rect">
            <a:avLst/>
          </a:prstGeom>
        </p:spPr>
      </p:pic>
    </p:spTree>
  </p:cSld>
  <p:clrMapOvr>
    <a:masterClrMapping/>
  </p:clrMapOvr>
  <p:transition spd="med">
    <p:newsfla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N" sz="2800" dirty="0">
                <a:solidFill>
                  <a:schemeClr val="accent1">
                    <a:lumMod val="50000"/>
                  </a:schemeClr>
                </a:solidFill>
              </a:rPr>
              <a:t>3 single referrals of child  in a period of 90days each, then the seniority will be pushed down.</a:t>
            </a:r>
          </a:p>
          <a:p>
            <a:r>
              <a:rPr lang="en-IN" sz="2800" b="1" dirty="0">
                <a:solidFill>
                  <a:schemeClr val="accent1">
                    <a:lumMod val="50000"/>
                  </a:schemeClr>
                </a:solidFill>
              </a:rPr>
              <a:t>Adoption leave:</a:t>
            </a:r>
            <a:r>
              <a:rPr lang="en-IN" sz="2800" dirty="0">
                <a:solidFill>
                  <a:schemeClr val="accent1">
                    <a:lumMod val="50000"/>
                  </a:schemeClr>
                </a:solidFill>
              </a:rPr>
              <a:t> 3 months </a:t>
            </a:r>
          </a:p>
          <a:p>
            <a:r>
              <a:rPr lang="en-IN" sz="2800" dirty="0">
                <a:solidFill>
                  <a:schemeClr val="accent1">
                    <a:lumMod val="50000"/>
                  </a:schemeClr>
                </a:solidFill>
              </a:rPr>
              <a:t>Right age for Disclosure of adoption to the child </a:t>
            </a:r>
          </a:p>
          <a:p>
            <a:r>
              <a:rPr lang="en-IN" sz="2800" dirty="0">
                <a:solidFill>
                  <a:schemeClr val="accent1">
                    <a:lumMod val="50000"/>
                  </a:schemeClr>
                </a:solidFill>
              </a:rPr>
              <a:t>Keep checking CARINGS once in a week. </a:t>
            </a:r>
          </a:p>
          <a:p>
            <a:r>
              <a:rPr lang="en-IN" sz="2800" dirty="0">
                <a:solidFill>
                  <a:schemeClr val="accent1">
                    <a:lumMod val="50000"/>
                  </a:schemeClr>
                </a:solidFill>
              </a:rPr>
              <a:t>Keep in touch with the agency and other adoptive families. </a:t>
            </a:r>
          </a:p>
          <a:p>
            <a:r>
              <a:rPr lang="en-IN" sz="2800" dirty="0">
                <a:solidFill>
                  <a:schemeClr val="accent1">
                    <a:lumMod val="50000"/>
                  </a:schemeClr>
                </a:solidFill>
              </a:rPr>
              <a:t>Be committed in the whole process. </a:t>
            </a:r>
          </a:p>
          <a:p>
            <a:endParaRPr lang="en-IN" dirty="0"/>
          </a:p>
          <a:p>
            <a:pPr>
              <a:buNone/>
            </a:pPr>
            <a:endParaRPr lang="en-IN" dirty="0"/>
          </a:p>
          <a:p>
            <a:endParaRPr lang="en-IN" dirty="0"/>
          </a:p>
        </p:txBody>
      </p:sp>
      <p:sp>
        <p:nvSpPr>
          <p:cNvPr id="3" name="Title 2"/>
          <p:cNvSpPr>
            <a:spLocks noGrp="1"/>
          </p:cNvSpPr>
          <p:nvPr>
            <p:ph type="title"/>
          </p:nvPr>
        </p:nvSpPr>
        <p:spPr/>
        <p:txBody>
          <a:bodyPr/>
          <a:lstStyle/>
          <a:p>
            <a:r>
              <a:rPr lang="en-IN" dirty="0"/>
              <a:t>Some Important Points</a:t>
            </a:r>
          </a:p>
        </p:txBody>
      </p:sp>
    </p:spTree>
  </p:cSld>
  <p:clrMapOvr>
    <a:masterClrMapping/>
  </p:clrMapOvr>
  <p:transition spd="med">
    <p:newsfla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B124892_124892141359643_SM259407.jpg"/>
          <p:cNvPicPr>
            <a:picLocks noGrp="1" noChangeAspect="1"/>
          </p:cNvPicPr>
          <p:nvPr>
            <p:ph idx="1"/>
          </p:nvPr>
        </p:nvPicPr>
        <p:blipFill>
          <a:blip r:embed="rId2"/>
          <a:stretch>
            <a:fillRect/>
          </a:stretch>
        </p:blipFill>
        <p:spPr>
          <a:xfrm>
            <a:off x="357158" y="571480"/>
            <a:ext cx="4429156" cy="5643602"/>
          </a:xfrm>
        </p:spPr>
      </p:pic>
      <p:sp>
        <p:nvSpPr>
          <p:cNvPr id="3" name="Title 2"/>
          <p:cNvSpPr>
            <a:spLocks noGrp="1"/>
          </p:cNvSpPr>
          <p:nvPr>
            <p:ph type="title"/>
          </p:nvPr>
        </p:nvSpPr>
        <p:spPr>
          <a:xfrm>
            <a:off x="4857752" y="500042"/>
            <a:ext cx="4286248" cy="5857916"/>
          </a:xfrm>
        </p:spPr>
        <p:txBody>
          <a:bodyPr/>
          <a:lstStyle/>
          <a:p>
            <a:r>
              <a:rPr lang="en-IN" sz="2800" b="1" dirty="0">
                <a:solidFill>
                  <a:schemeClr val="accent1">
                    <a:lumMod val="50000"/>
                  </a:schemeClr>
                </a:solidFill>
              </a:rPr>
              <a:t>“I didn’t give you the gift of life,</a:t>
            </a:r>
            <a:br>
              <a:rPr lang="en-IN" sz="2800" b="1" dirty="0">
                <a:solidFill>
                  <a:schemeClr val="accent1">
                    <a:lumMod val="50000"/>
                  </a:schemeClr>
                </a:solidFill>
              </a:rPr>
            </a:br>
            <a:r>
              <a:rPr lang="en-IN" sz="2800" b="1" dirty="0">
                <a:solidFill>
                  <a:schemeClr val="accent1">
                    <a:lumMod val="50000"/>
                  </a:schemeClr>
                </a:solidFill>
              </a:rPr>
              <a:t>But in my heart I know.</a:t>
            </a:r>
            <a:br>
              <a:rPr lang="en-IN" sz="2800" b="1" dirty="0">
                <a:solidFill>
                  <a:schemeClr val="accent1">
                    <a:lumMod val="50000"/>
                  </a:schemeClr>
                </a:solidFill>
              </a:rPr>
            </a:br>
            <a:r>
              <a:rPr lang="en-IN" sz="2800" b="1" dirty="0">
                <a:solidFill>
                  <a:schemeClr val="accent1">
                    <a:lumMod val="50000"/>
                  </a:schemeClr>
                </a:solidFill>
              </a:rPr>
              <a:t>The love I feel is deep and real,</a:t>
            </a:r>
            <a:br>
              <a:rPr lang="en-IN" sz="2800" b="1" dirty="0">
                <a:solidFill>
                  <a:schemeClr val="accent1">
                    <a:lumMod val="50000"/>
                  </a:schemeClr>
                </a:solidFill>
              </a:rPr>
            </a:br>
            <a:r>
              <a:rPr lang="en-IN" sz="2800" b="1" dirty="0">
                <a:solidFill>
                  <a:schemeClr val="accent1">
                    <a:lumMod val="50000"/>
                  </a:schemeClr>
                </a:solidFill>
              </a:rPr>
              <a:t>As if it had been so.</a:t>
            </a:r>
            <a:br>
              <a:rPr lang="en-IN" sz="2800" b="1" dirty="0">
                <a:solidFill>
                  <a:schemeClr val="accent1">
                    <a:lumMod val="50000"/>
                  </a:schemeClr>
                </a:solidFill>
              </a:rPr>
            </a:br>
            <a:r>
              <a:rPr lang="en-IN" sz="2800" b="1" dirty="0">
                <a:solidFill>
                  <a:schemeClr val="accent1">
                    <a:lumMod val="50000"/>
                  </a:schemeClr>
                </a:solidFill>
              </a:rPr>
              <a:t>For us to have each other</a:t>
            </a:r>
            <a:br>
              <a:rPr lang="en-IN" sz="2800" b="1" dirty="0">
                <a:solidFill>
                  <a:schemeClr val="accent1">
                    <a:lumMod val="50000"/>
                  </a:schemeClr>
                </a:solidFill>
              </a:rPr>
            </a:br>
            <a:r>
              <a:rPr lang="en-IN" sz="2800" b="1" dirty="0">
                <a:solidFill>
                  <a:schemeClr val="accent1">
                    <a:lumMod val="50000"/>
                  </a:schemeClr>
                </a:solidFill>
              </a:rPr>
              <a:t>Is like a dream come true!</a:t>
            </a:r>
            <a:br>
              <a:rPr lang="en-IN" sz="2800" b="1" dirty="0">
                <a:solidFill>
                  <a:schemeClr val="accent1">
                    <a:lumMod val="50000"/>
                  </a:schemeClr>
                </a:solidFill>
              </a:rPr>
            </a:br>
            <a:r>
              <a:rPr lang="en-IN" sz="2800" b="1" dirty="0">
                <a:solidFill>
                  <a:schemeClr val="accent1">
                    <a:lumMod val="50000"/>
                  </a:schemeClr>
                </a:solidFill>
              </a:rPr>
              <a:t>No, I didn’t give you</a:t>
            </a:r>
            <a:br>
              <a:rPr lang="en-IN" sz="2800" b="1" dirty="0">
                <a:solidFill>
                  <a:schemeClr val="accent1">
                    <a:lumMod val="50000"/>
                  </a:schemeClr>
                </a:solidFill>
              </a:rPr>
            </a:br>
            <a:r>
              <a:rPr lang="en-IN" sz="2800" b="1" dirty="0">
                <a:solidFill>
                  <a:schemeClr val="accent1">
                    <a:lumMod val="50000"/>
                  </a:schemeClr>
                </a:solidFill>
              </a:rPr>
              <a:t>The gift of life,</a:t>
            </a:r>
            <a:br>
              <a:rPr lang="en-IN" sz="2800" b="1" dirty="0">
                <a:solidFill>
                  <a:schemeClr val="accent1">
                    <a:lumMod val="50000"/>
                  </a:schemeClr>
                </a:solidFill>
              </a:rPr>
            </a:br>
            <a:r>
              <a:rPr lang="en-IN" sz="2800" b="1" dirty="0">
                <a:solidFill>
                  <a:schemeClr val="accent1">
                    <a:lumMod val="50000"/>
                  </a:schemeClr>
                </a:solidFill>
              </a:rPr>
              <a:t>Life gave me the gift of you.”</a:t>
            </a:r>
          </a:p>
        </p:txBody>
      </p:sp>
    </p:spTree>
  </p:cSld>
  <p:clrMapOvr>
    <a:masterClrMapping/>
  </p:clrMapOvr>
  <p:transition spd="med">
    <p:newsfla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ild-adoption-texas.jpg"/>
          <p:cNvPicPr>
            <a:picLocks noGrp="1" noChangeAspect="1"/>
          </p:cNvPicPr>
          <p:nvPr>
            <p:ph idx="1"/>
          </p:nvPr>
        </p:nvPicPr>
        <p:blipFill>
          <a:blip r:embed="rId2"/>
          <a:stretch>
            <a:fillRect/>
          </a:stretch>
        </p:blipFill>
        <p:spPr>
          <a:xfrm>
            <a:off x="642910" y="2143116"/>
            <a:ext cx="8001056" cy="4714884"/>
          </a:xfrm>
        </p:spPr>
      </p:pic>
      <p:sp>
        <p:nvSpPr>
          <p:cNvPr id="3" name="Title 2"/>
          <p:cNvSpPr>
            <a:spLocks noGrp="1"/>
          </p:cNvSpPr>
          <p:nvPr>
            <p:ph type="title"/>
          </p:nvPr>
        </p:nvSpPr>
        <p:spPr/>
        <p:txBody>
          <a:bodyPr/>
          <a:lstStyle/>
          <a:p>
            <a:r>
              <a:rPr lang="en-IN" b="1" i="1" u="sng" spc="600" dirty="0">
                <a:solidFill>
                  <a:schemeClr val="accent1">
                    <a:lumMod val="50000"/>
                  </a:schemeClr>
                </a:solidFill>
                <a:effectLst>
                  <a:outerShdw blurRad="38100" dist="38100" dir="2700000" algn="tl">
                    <a:srgbClr val="000000">
                      <a:alpha val="43137"/>
                    </a:srgbClr>
                  </a:outerShdw>
                </a:effectLst>
              </a:rPr>
              <a:t>Thank You</a:t>
            </a:r>
          </a:p>
        </p:txBody>
      </p:sp>
    </p:spTree>
  </p:cSld>
  <p:clrMapOvr>
    <a:masterClrMapping/>
  </p:clrMapOvr>
  <p:transition spd="med">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239000" cy="3581400"/>
          </a:xfrm>
        </p:spPr>
        <p:txBody>
          <a:bodyPr>
            <a:normAutofit fontScale="92500"/>
          </a:bodyPr>
          <a:lstStyle/>
          <a:p>
            <a:pPr indent="0">
              <a:buNone/>
            </a:pPr>
            <a:r>
              <a:rPr lang="en-IN" dirty="0">
                <a:solidFill>
                  <a:schemeClr val="accent2">
                    <a:lumMod val="50000"/>
                  </a:schemeClr>
                </a:solidFill>
              </a:rPr>
              <a:t>Essentially a </a:t>
            </a:r>
            <a:r>
              <a:rPr lang="en-IN" b="1" dirty="0">
                <a:solidFill>
                  <a:schemeClr val="accent2">
                    <a:lumMod val="50000"/>
                  </a:schemeClr>
                </a:solidFill>
              </a:rPr>
              <a:t>Social Process </a:t>
            </a:r>
          </a:p>
          <a:p>
            <a:pPr indent="0">
              <a:buNone/>
            </a:pPr>
            <a:r>
              <a:rPr lang="en-IN" b="1" dirty="0">
                <a:solidFill>
                  <a:schemeClr val="accent2">
                    <a:lumMod val="50000"/>
                  </a:schemeClr>
                </a:solidFill>
              </a:rPr>
              <a:t>Family </a:t>
            </a:r>
            <a:r>
              <a:rPr lang="en-IN" dirty="0">
                <a:solidFill>
                  <a:schemeClr val="accent2">
                    <a:lumMod val="50000"/>
                  </a:schemeClr>
                </a:solidFill>
              </a:rPr>
              <a:t>– Parenthood by “Procreation”  or   Parenthood by “Adoption” </a:t>
            </a:r>
          </a:p>
          <a:p>
            <a:pPr indent="0">
              <a:buNone/>
            </a:pPr>
            <a:r>
              <a:rPr lang="en-IN" b="1" dirty="0">
                <a:solidFill>
                  <a:schemeClr val="accent2">
                    <a:lumMod val="50000"/>
                  </a:schemeClr>
                </a:solidFill>
              </a:rPr>
              <a:t>Parenthood</a:t>
            </a:r>
            <a:r>
              <a:rPr lang="en-IN" dirty="0">
                <a:solidFill>
                  <a:schemeClr val="accent2">
                    <a:lumMod val="50000"/>
                  </a:schemeClr>
                </a:solidFill>
              </a:rPr>
              <a:t> : A function. of Heart &amp; not of Biology</a:t>
            </a:r>
          </a:p>
          <a:p>
            <a:pPr indent="0">
              <a:buNone/>
            </a:pPr>
            <a:r>
              <a:rPr lang="en-IN" b="1" dirty="0">
                <a:solidFill>
                  <a:schemeClr val="accent2">
                    <a:lumMod val="50000"/>
                  </a:schemeClr>
                </a:solidFill>
              </a:rPr>
              <a:t>Needs</a:t>
            </a:r>
            <a:r>
              <a:rPr lang="en-IN" dirty="0">
                <a:solidFill>
                  <a:schemeClr val="accent2">
                    <a:lumMod val="50000"/>
                  </a:schemeClr>
                </a:solidFill>
              </a:rPr>
              <a:t>: Adoption meets reciprocal needs </a:t>
            </a:r>
          </a:p>
          <a:p>
            <a:pPr indent="0">
              <a:buNone/>
            </a:pPr>
            <a:r>
              <a:rPr lang="en-IN" b="1" dirty="0">
                <a:solidFill>
                  <a:schemeClr val="accent2">
                    <a:lumMod val="50000"/>
                  </a:schemeClr>
                </a:solidFill>
              </a:rPr>
              <a:t>CHILD’s need </a:t>
            </a:r>
            <a:r>
              <a:rPr lang="en-IN" dirty="0">
                <a:solidFill>
                  <a:schemeClr val="accent2">
                    <a:lumMod val="50000"/>
                  </a:schemeClr>
                </a:solidFill>
              </a:rPr>
              <a:t>: For a permanent nurturing home </a:t>
            </a:r>
          </a:p>
          <a:p>
            <a:pPr indent="0">
              <a:buNone/>
            </a:pPr>
            <a:r>
              <a:rPr lang="en-IN" b="1" dirty="0">
                <a:solidFill>
                  <a:schemeClr val="accent2">
                    <a:lumMod val="50000"/>
                  </a:schemeClr>
                </a:solidFill>
              </a:rPr>
              <a:t>ADOPTIVE PARENTS'</a:t>
            </a:r>
            <a:r>
              <a:rPr lang="en-IN" dirty="0">
                <a:solidFill>
                  <a:schemeClr val="accent2">
                    <a:lumMod val="50000"/>
                  </a:schemeClr>
                </a:solidFill>
              </a:rPr>
              <a:t> need : Bring up as their “Own Child” &amp; building a family in a beautiful way </a:t>
            </a:r>
          </a:p>
          <a:p>
            <a:pPr indent="0">
              <a:buNone/>
            </a:pPr>
            <a:r>
              <a:rPr lang="en-IN" b="1" dirty="0">
                <a:solidFill>
                  <a:schemeClr val="accent2">
                    <a:lumMod val="50000"/>
                  </a:schemeClr>
                </a:solidFill>
              </a:rPr>
              <a:t>Experience</a:t>
            </a:r>
            <a:r>
              <a:rPr lang="en-IN" dirty="0">
                <a:solidFill>
                  <a:schemeClr val="accent2">
                    <a:lumMod val="50000"/>
                  </a:schemeClr>
                </a:solidFill>
              </a:rPr>
              <a:t> – Entirely emotional</a:t>
            </a:r>
          </a:p>
        </p:txBody>
      </p:sp>
      <p:sp>
        <p:nvSpPr>
          <p:cNvPr id="2" name="Title 1"/>
          <p:cNvSpPr>
            <a:spLocks noGrp="1"/>
          </p:cNvSpPr>
          <p:nvPr>
            <p:ph type="title"/>
          </p:nvPr>
        </p:nvSpPr>
        <p:spPr/>
        <p:txBody>
          <a:bodyPr/>
          <a:lstStyle/>
          <a:p>
            <a:r>
              <a:rPr lang="en-IN" dirty="0"/>
              <a:t>What is Adoption? </a:t>
            </a:r>
          </a:p>
        </p:txBody>
      </p:sp>
    </p:spTree>
    <p:extLst>
      <p:ext uri="{BB962C8B-B14F-4D97-AF65-F5344CB8AC3E}">
        <p14:creationId xmlns:p14="http://schemas.microsoft.com/office/powerpoint/2010/main" val="2528850878"/>
      </p:ext>
    </p:extLst>
  </p:cSld>
  <p:clrMapOvr>
    <a:masterClrMapping/>
  </p:clrMapOvr>
  <p:transition spd="med">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71679"/>
            <a:ext cx="7745505" cy="4786322"/>
          </a:xfrm>
        </p:spPr>
        <p:txBody>
          <a:bodyPr>
            <a:noAutofit/>
          </a:bodyPr>
          <a:lstStyle/>
          <a:p>
            <a:r>
              <a:rPr lang="en-IN" sz="2800" dirty="0">
                <a:solidFill>
                  <a:schemeClr val="accent2">
                    <a:lumMod val="50000"/>
                  </a:schemeClr>
                </a:solidFill>
                <a:effectLst>
                  <a:outerShdw blurRad="38100" dist="38100" dir="2700000" algn="tl">
                    <a:srgbClr val="000000">
                      <a:alpha val="43137"/>
                    </a:srgbClr>
                  </a:outerShdw>
                </a:effectLst>
              </a:rPr>
              <a:t> </a:t>
            </a:r>
            <a:r>
              <a:rPr lang="en-IN" sz="2800" dirty="0">
                <a:solidFill>
                  <a:schemeClr val="accent2">
                    <a:lumMod val="50000"/>
                  </a:schemeClr>
                </a:solidFill>
              </a:rPr>
              <a:t>Under Juvenile Justice Act(Care and Protection of Children)</a:t>
            </a:r>
          </a:p>
          <a:p>
            <a:r>
              <a:rPr lang="en-IN" sz="2800" dirty="0">
                <a:solidFill>
                  <a:schemeClr val="accent2">
                    <a:lumMod val="50000"/>
                  </a:schemeClr>
                </a:solidFill>
              </a:rPr>
              <a:t>“Adoption is the creation of a parent-child relationship by judicial order between two parties who usually are unrelated. This relationship is brought about only after a determination that the child is an orphan or has been abandoned or that the parental rights have been terminated by the court’s order.</a:t>
            </a:r>
          </a:p>
          <a:p>
            <a:endParaRPr lang="en-IN" sz="2800" dirty="0">
              <a:solidFill>
                <a:schemeClr val="accent2">
                  <a:lumMod val="50000"/>
                </a:schemeClr>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IN" dirty="0"/>
              <a:t>According to Law</a:t>
            </a:r>
          </a:p>
        </p:txBody>
      </p:sp>
    </p:spTree>
  </p:cSld>
  <p:clrMapOvr>
    <a:masterClrMapping/>
  </p:clrMapOvr>
  <p:transition spd="med">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133600"/>
            <a:ext cx="8610600" cy="4419599"/>
          </a:xfrm>
        </p:spPr>
        <p:txBody>
          <a:bodyPr>
            <a:normAutofit/>
          </a:bodyPr>
          <a:lstStyle/>
          <a:p>
            <a:pPr marL="457200" indent="-457200">
              <a:buFont typeface="+mj-lt"/>
              <a:buAutoNum type="arabicPeriod"/>
            </a:pPr>
            <a:r>
              <a:rPr lang="en-IN" sz="2800" b="1" dirty="0">
                <a:solidFill>
                  <a:schemeClr val="accent2">
                    <a:lumMod val="50000"/>
                  </a:schemeClr>
                </a:solidFill>
                <a:effectLst>
                  <a:outerShdw blurRad="38100" dist="38100" dir="2700000" algn="tl">
                    <a:srgbClr val="000000">
                      <a:alpha val="43137"/>
                    </a:srgbClr>
                  </a:outerShdw>
                </a:effectLst>
              </a:rPr>
              <a:t>Registration</a:t>
            </a:r>
          </a:p>
          <a:p>
            <a:pPr marL="457200" indent="-457200">
              <a:buFont typeface="+mj-lt"/>
              <a:buAutoNum type="arabicPeriod"/>
            </a:pPr>
            <a:r>
              <a:rPr lang="en-IN" sz="2800" b="1" dirty="0">
                <a:solidFill>
                  <a:schemeClr val="accent2">
                    <a:lumMod val="50000"/>
                  </a:schemeClr>
                </a:solidFill>
                <a:effectLst>
                  <a:outerShdw blurRad="38100" dist="38100" dir="2700000" algn="tl">
                    <a:srgbClr val="000000">
                      <a:alpha val="43137"/>
                    </a:srgbClr>
                  </a:outerShdw>
                </a:effectLst>
              </a:rPr>
              <a:t>Pre-adoption Counselling And Preparation </a:t>
            </a:r>
          </a:p>
          <a:p>
            <a:pPr marL="457200" indent="-457200">
              <a:buFont typeface="+mj-lt"/>
              <a:buAutoNum type="arabicPeriod"/>
            </a:pPr>
            <a:r>
              <a:rPr lang="en-IN" sz="2800" b="1" dirty="0">
                <a:solidFill>
                  <a:schemeClr val="accent2">
                    <a:lumMod val="50000"/>
                  </a:schemeClr>
                </a:solidFill>
                <a:effectLst>
                  <a:outerShdw blurRad="38100" dist="38100" dir="2700000" algn="tl">
                    <a:srgbClr val="000000">
                      <a:alpha val="43137"/>
                    </a:srgbClr>
                  </a:outerShdw>
                </a:effectLst>
              </a:rPr>
              <a:t>Home Study And Other Requirements</a:t>
            </a:r>
          </a:p>
          <a:p>
            <a:pPr marL="457200" indent="-457200">
              <a:buFont typeface="+mj-lt"/>
              <a:buAutoNum type="arabicPeriod"/>
            </a:pPr>
            <a:r>
              <a:rPr lang="en-IN" sz="2800" b="1" dirty="0">
                <a:solidFill>
                  <a:schemeClr val="accent2">
                    <a:lumMod val="50000"/>
                  </a:schemeClr>
                </a:solidFill>
                <a:effectLst>
                  <a:outerShdw blurRad="38100" dist="38100" dir="2700000" algn="tl">
                    <a:srgbClr val="000000">
                      <a:alpha val="43137"/>
                    </a:srgbClr>
                  </a:outerShdw>
                </a:effectLst>
              </a:rPr>
              <a:t>Referral And Acceptance</a:t>
            </a:r>
          </a:p>
          <a:p>
            <a:pPr marL="457200" indent="-457200">
              <a:buFont typeface="+mj-lt"/>
              <a:buAutoNum type="arabicPeriod"/>
            </a:pPr>
            <a:r>
              <a:rPr lang="en-IN" sz="2800" b="1" dirty="0">
                <a:solidFill>
                  <a:schemeClr val="accent2">
                    <a:lumMod val="50000"/>
                  </a:schemeClr>
                </a:solidFill>
                <a:effectLst>
                  <a:outerShdw blurRad="38100" dist="38100" dir="2700000" algn="tl">
                    <a:srgbClr val="000000">
                      <a:alpha val="43137"/>
                    </a:srgbClr>
                  </a:outerShdw>
                </a:effectLst>
              </a:rPr>
              <a:t>Pre-adoption Foster Care</a:t>
            </a:r>
          </a:p>
          <a:p>
            <a:pPr marL="457200" indent="-457200">
              <a:buFont typeface="+mj-lt"/>
              <a:buAutoNum type="arabicPeriod"/>
            </a:pPr>
            <a:r>
              <a:rPr lang="en-IN" sz="2800" b="1" dirty="0">
                <a:solidFill>
                  <a:schemeClr val="accent2">
                    <a:lumMod val="50000"/>
                  </a:schemeClr>
                </a:solidFill>
                <a:effectLst>
                  <a:outerShdw blurRad="38100" dist="38100" dir="2700000" algn="tl">
                    <a:srgbClr val="000000">
                      <a:alpha val="43137"/>
                    </a:srgbClr>
                  </a:outerShdw>
                </a:effectLst>
              </a:rPr>
              <a:t>Legal Procedure </a:t>
            </a:r>
          </a:p>
          <a:p>
            <a:pPr marL="457200" indent="-457200">
              <a:buFont typeface="+mj-lt"/>
              <a:buAutoNum type="arabicPeriod"/>
            </a:pPr>
            <a:r>
              <a:rPr lang="en-IN" sz="2800" b="1" dirty="0">
                <a:solidFill>
                  <a:schemeClr val="accent2">
                    <a:lumMod val="50000"/>
                  </a:schemeClr>
                </a:solidFill>
                <a:effectLst>
                  <a:outerShdw blurRad="38100" dist="38100" dir="2700000" algn="tl">
                    <a:srgbClr val="000000">
                      <a:alpha val="43137"/>
                    </a:srgbClr>
                  </a:outerShdw>
                </a:effectLst>
              </a:rPr>
              <a:t>Follow Up &amp; Post-Adoption</a:t>
            </a:r>
            <a:endParaRPr lang="en-IN" dirty="0">
              <a:solidFill>
                <a:schemeClr val="accent2">
                  <a:lumMod val="50000"/>
                </a:schemeClr>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IN" dirty="0"/>
              <a:t>Stages of Adoption</a:t>
            </a:r>
          </a:p>
        </p:txBody>
      </p:sp>
    </p:spTree>
    <p:extLst>
      <p:ext uri="{BB962C8B-B14F-4D97-AF65-F5344CB8AC3E}">
        <p14:creationId xmlns:p14="http://schemas.microsoft.com/office/powerpoint/2010/main" val="3296179853"/>
      </p:ext>
    </p:extLst>
  </p:cSld>
  <p:clrMapOvr>
    <a:masterClrMapping/>
  </p:clrMapOvr>
  <p:transition spd="med">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14).png"/>
          <p:cNvPicPr>
            <a:picLocks noGrp="1" noChangeAspect="1"/>
          </p:cNvPicPr>
          <p:nvPr>
            <p:ph idx="1"/>
          </p:nvPr>
        </p:nvPicPr>
        <p:blipFill>
          <a:blip r:embed="rId2"/>
          <a:stretch>
            <a:fillRect/>
          </a:stretch>
        </p:blipFill>
        <p:spPr>
          <a:xfrm>
            <a:off x="0" y="785794"/>
            <a:ext cx="9144000" cy="5857916"/>
          </a:xfrm>
        </p:spPr>
      </p:pic>
      <p:sp>
        <p:nvSpPr>
          <p:cNvPr id="3" name="Title 2"/>
          <p:cNvSpPr>
            <a:spLocks noGrp="1"/>
          </p:cNvSpPr>
          <p:nvPr>
            <p:ph type="title"/>
          </p:nvPr>
        </p:nvSpPr>
        <p:spPr>
          <a:xfrm>
            <a:off x="785786" y="0"/>
            <a:ext cx="7756263" cy="1054250"/>
          </a:xfrm>
        </p:spPr>
        <p:txBody>
          <a:bodyPr/>
          <a:lstStyle/>
          <a:p>
            <a:r>
              <a:rPr lang="en-IN" dirty="0"/>
              <a:t>ELIGIBILITY</a:t>
            </a:r>
          </a:p>
        </p:txBody>
      </p:sp>
    </p:spTree>
  </p:cSld>
  <p:clrMapOvr>
    <a:masterClrMapping/>
  </p:clrMapOvr>
  <p:transition spd="med">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812" y="2286000"/>
            <a:ext cx="6503988" cy="15695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599" y="4158760"/>
            <a:ext cx="5638801" cy="22420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061978" y="-1812729"/>
            <a:ext cx="7472422"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a:latin typeface="Arial" pitchFamily="34"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2">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STEP-1</a:t>
            </a:r>
            <a:endParaRPr kumimoji="0" lang="en-US" sz="1100" b="0" i="0" u="none" strike="noStrike" cap="none" normalizeH="0" baseline="0" dirty="0">
              <a:ln>
                <a:noFill/>
              </a:ln>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a:solidFill>
                <a:schemeClr val="accent2">
                  <a:lumMod val="50000"/>
                </a:schemeClr>
              </a:solidFill>
              <a:effectLst>
                <a:outerShdw blurRad="38100" dist="38100" dir="2700000" algn="tl">
                  <a:srgbClr val="000000">
                    <a:alpha val="43137"/>
                  </a:srgbClr>
                </a:outerShdw>
              </a:effectLst>
              <a:latin typeface="Times New Roman" pitchFamily="18" charset="0"/>
              <a:ea typeface="Symbol" pitchFamily="18" charset="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u="none" strike="noStrike" cap="none" normalizeH="0" baseline="0" dirty="0">
                <a:ln>
                  <a:noFill/>
                </a:ln>
                <a:solidFill>
                  <a:schemeClr val="accent2">
                    <a:lumMod val="50000"/>
                  </a:schemeClr>
                </a:solidFill>
                <a:effectLst>
                  <a:outerShdw blurRad="38100" dist="38100" dir="2700000" algn="tl">
                    <a:srgbClr val="000000">
                      <a:alpha val="43137"/>
                    </a:srgbClr>
                  </a:outerShdw>
                </a:effectLst>
                <a:latin typeface="Times New Roman" pitchFamily="18" charset="0"/>
                <a:ea typeface="Symbol" pitchFamily="18" charset="2"/>
                <a:cs typeface="Times New Roman" pitchFamily="18" charset="0"/>
              </a:rPr>
              <a:t>·</a:t>
            </a:r>
            <a:r>
              <a:rPr kumimoji="0" lang="en-US" sz="1400" b="1" u="none" strike="noStrike" cap="none" normalizeH="0" baseline="0" dirty="0">
                <a:ln>
                  <a:noFill/>
                </a:ln>
                <a:solidFill>
                  <a:schemeClr val="accent2">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2000" b="1" u="none" strike="noStrike" cap="none" spc="300" normalizeH="0" baseline="0" dirty="0">
                <a:ln>
                  <a:noFill/>
                </a:ln>
                <a:solidFill>
                  <a:schemeClr val="accent2">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Open </a:t>
            </a:r>
            <a:r>
              <a:rPr kumimoji="0" lang="en-US" sz="2000" b="1" u="sng" strike="noStrike" cap="none" spc="300" normalizeH="0" baseline="0" dirty="0">
                <a:ln>
                  <a:noFill/>
                </a:ln>
                <a:solidFill>
                  <a:schemeClr val="accent2">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www.cara.nic.in</a:t>
            </a:r>
            <a:r>
              <a:rPr kumimoji="0" lang="en-US" sz="2000" b="1" u="none" strike="noStrike" cap="none" spc="300" normalizeH="0" baseline="0" dirty="0">
                <a:ln>
                  <a:noFill/>
                </a:ln>
                <a:solidFill>
                  <a:schemeClr val="accent2">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and click on Parents</a:t>
            </a:r>
            <a:endParaRPr kumimoji="0" lang="en-US" sz="1050" b="1" u="none" strike="noStrike" cap="none" spc="300" normalizeH="0" baseline="0" dirty="0">
              <a:ln>
                <a:noFill/>
              </a:ln>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ectangle 8"/>
          <p:cNvSpPr/>
          <p:nvPr/>
        </p:nvSpPr>
        <p:spPr>
          <a:xfrm>
            <a:off x="2359859" y="5823466"/>
            <a:ext cx="1919066" cy="369332"/>
          </a:xfrm>
          <a:prstGeom prst="rect">
            <a:avLst/>
          </a:prstGeom>
        </p:spPr>
        <p:txBody>
          <a:bodyPr wrap="square">
            <a:spAutoFit/>
          </a:bodyPr>
          <a:lstStyle/>
          <a:p>
            <a:r>
              <a:rPr lang="en-US" dirty="0">
                <a:latin typeface="Arial" pitchFamily="34" charset="0"/>
                <a:ea typeface="Times New Roman" pitchFamily="18" charset="0"/>
                <a:cs typeface="Arial" pitchFamily="34" charset="0"/>
              </a:rPr>
              <a:t>click on Parents</a:t>
            </a:r>
            <a:endParaRPr lang="en-IN" dirty="0"/>
          </a:p>
        </p:txBody>
      </p:sp>
      <p:sp>
        <p:nvSpPr>
          <p:cNvPr id="10" name="Rectangle 9"/>
          <p:cNvSpPr/>
          <p:nvPr/>
        </p:nvSpPr>
        <p:spPr>
          <a:xfrm>
            <a:off x="3593125" y="2750577"/>
            <a:ext cx="1371600" cy="276999"/>
          </a:xfrm>
          <a:prstGeom prst="rect">
            <a:avLst/>
          </a:prstGeom>
        </p:spPr>
        <p:txBody>
          <a:bodyPr wrap="square">
            <a:spAutoFit/>
          </a:bodyPr>
          <a:lstStyle/>
          <a:p>
            <a:r>
              <a:rPr lang="en-US" sz="1200" dirty="0">
                <a:latin typeface="Arial" pitchFamily="34" charset="0"/>
                <a:ea typeface="Times New Roman" pitchFamily="18" charset="0"/>
                <a:cs typeface="Arial" pitchFamily="34" charset="0"/>
              </a:rPr>
              <a:t>click on Parents</a:t>
            </a:r>
            <a:endParaRPr lang="en-IN" sz="1200" dirty="0"/>
          </a:p>
        </p:txBody>
      </p:sp>
    </p:spTree>
    <p:extLst>
      <p:ext uri="{BB962C8B-B14F-4D97-AF65-F5344CB8AC3E}">
        <p14:creationId xmlns:p14="http://schemas.microsoft.com/office/powerpoint/2010/main" val="203295309"/>
      </p:ext>
    </p:extLst>
  </p:cSld>
  <p:clrMapOvr>
    <a:masterClrMapping/>
  </p:clrMapOvr>
  <p:transition spd="med">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lum contrast="37000"/>
            <a:extLst>
              <a:ext uri="{28A0092B-C50C-407E-A947-70E740481C1C}">
                <a14:useLocalDpi xmlns:a14="http://schemas.microsoft.com/office/drawing/2010/main" val="0"/>
              </a:ext>
            </a:extLst>
          </a:blip>
          <a:stretch>
            <a:fillRect/>
          </a:stretch>
        </p:blipFill>
        <p:spPr bwMode="auto">
          <a:xfrm>
            <a:off x="1143000" y="1295400"/>
            <a:ext cx="7460715" cy="769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705600" y="3886200"/>
            <a:ext cx="1676400" cy="369332"/>
          </a:xfrm>
          <a:prstGeom prst="rect">
            <a:avLst/>
          </a:prstGeom>
        </p:spPr>
        <p:txBody>
          <a:bodyPr wrap="square">
            <a:spAutoFit/>
          </a:bodyPr>
          <a:lstStyle/>
          <a:p>
            <a:r>
              <a:rPr lang="en-IN" b="1" dirty="0"/>
              <a:t>Click here</a:t>
            </a:r>
            <a:endParaRPr lang="en-IN" dirty="0"/>
          </a:p>
        </p:txBody>
      </p:sp>
    </p:spTree>
    <p:extLst>
      <p:ext uri="{BB962C8B-B14F-4D97-AF65-F5344CB8AC3E}">
        <p14:creationId xmlns:p14="http://schemas.microsoft.com/office/powerpoint/2010/main" val="4266005068"/>
      </p:ext>
    </p:extLst>
  </p:cSld>
  <p:clrMapOvr>
    <a:masterClrMapping/>
  </p:clrMapOvr>
  <p:transition spd="med">
    <p:newsflash/>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682</TotalTime>
  <Words>1155</Words>
  <Application>Microsoft Office PowerPoint</Application>
  <PresentationFormat>On-screen Show (4:3)</PresentationFormat>
  <Paragraphs>126</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Book Antiqua</vt:lpstr>
      <vt:lpstr>Calibri</vt:lpstr>
      <vt:lpstr>Times New Roman</vt:lpstr>
      <vt:lpstr>Wingdings</vt:lpstr>
      <vt:lpstr>Hardcover</vt:lpstr>
      <vt:lpstr>Adoption</vt:lpstr>
      <vt:lpstr> “Family for a Child” not  “Child for a Family”</vt:lpstr>
      <vt:lpstr>Biology is a fact of Life  Parenting is an act of Love </vt:lpstr>
      <vt:lpstr>What is Adoption? </vt:lpstr>
      <vt:lpstr>According to Law</vt:lpstr>
      <vt:lpstr>Stages of Adoption</vt:lpstr>
      <vt:lpstr>ELIGIBILITY</vt:lpstr>
      <vt:lpstr>PowerPoint Presentation</vt:lpstr>
      <vt:lpstr>PowerPoint Presentation</vt:lpstr>
      <vt:lpstr>PowerPoint Presentation</vt:lpstr>
      <vt:lpstr>STEP-4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 STUDY (HSR)</vt:lpstr>
      <vt:lpstr>PowerPoint Presentation</vt:lpstr>
      <vt:lpstr>Track Status</vt:lpstr>
      <vt:lpstr>View Seniority</vt:lpstr>
      <vt:lpstr>Referral &amp; Matching</vt:lpstr>
      <vt:lpstr>Referred Child</vt:lpstr>
      <vt:lpstr>PowerPoint Presentation</vt:lpstr>
      <vt:lpstr>TIMELINE</vt:lpstr>
      <vt:lpstr> Pre-adoption Foster Care </vt:lpstr>
      <vt:lpstr>Legal Procedure </vt:lpstr>
      <vt:lpstr> Follow Up &amp; Post-Adoption </vt:lpstr>
      <vt:lpstr>Some Important Points</vt:lpstr>
      <vt:lpstr>“I didn’t give you the gift of life, But in my heart I know. The love I feel is deep and real, As if it had been so. For us to have each other Is like a dream come true! No, I didn’t give you The gift of life, Life gave me the gift of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Adoption</dc:title>
  <dc:creator>mercil</dc:creator>
  <cp:lastModifiedBy>Dev ONLY</cp:lastModifiedBy>
  <cp:revision>66</cp:revision>
  <cp:lastPrinted>2017-05-05T11:57:27Z</cp:lastPrinted>
  <dcterms:created xsi:type="dcterms:W3CDTF">2006-08-16T00:00:00Z</dcterms:created>
  <dcterms:modified xsi:type="dcterms:W3CDTF">2021-03-03T16:26:21Z</dcterms:modified>
</cp:coreProperties>
</file>